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8" r:id="rId2"/>
    <p:sldId id="275" r:id="rId3"/>
    <p:sldId id="406" r:id="rId4"/>
    <p:sldId id="352" r:id="rId5"/>
    <p:sldId id="353" r:id="rId6"/>
    <p:sldId id="408" r:id="rId7"/>
    <p:sldId id="357" r:id="rId8"/>
    <p:sldId id="355" r:id="rId9"/>
    <p:sldId id="372" r:id="rId10"/>
    <p:sldId id="407" r:id="rId11"/>
    <p:sldId id="356" r:id="rId12"/>
    <p:sldId id="361" r:id="rId13"/>
    <p:sldId id="405" r:id="rId14"/>
    <p:sldId id="365" r:id="rId15"/>
    <p:sldId id="359" r:id="rId16"/>
    <p:sldId id="413" r:id="rId17"/>
    <p:sldId id="434" r:id="rId18"/>
    <p:sldId id="416" r:id="rId19"/>
    <p:sldId id="417" r:id="rId20"/>
    <p:sldId id="423" r:id="rId21"/>
    <p:sldId id="360" r:id="rId22"/>
    <p:sldId id="433" r:id="rId23"/>
    <p:sldId id="366" r:id="rId24"/>
    <p:sldId id="363" r:id="rId25"/>
    <p:sldId id="429" r:id="rId26"/>
    <p:sldId id="428" r:id="rId27"/>
    <p:sldId id="404" r:id="rId28"/>
    <p:sldId id="435" r:id="rId29"/>
    <p:sldId id="440" r:id="rId30"/>
    <p:sldId id="437" r:id="rId31"/>
    <p:sldId id="368" r:id="rId32"/>
    <p:sldId id="438" r:id="rId33"/>
    <p:sldId id="369" r:id="rId34"/>
    <p:sldId id="439" r:id="rId35"/>
    <p:sldId id="370" r:id="rId36"/>
    <p:sldId id="376" r:id="rId37"/>
    <p:sldId id="379" r:id="rId38"/>
    <p:sldId id="381" r:id="rId39"/>
    <p:sldId id="441" r:id="rId40"/>
    <p:sldId id="403" r:id="rId41"/>
    <p:sldId id="377" r:id="rId42"/>
    <p:sldId id="378" r:id="rId43"/>
    <p:sldId id="382" r:id="rId44"/>
    <p:sldId id="383" r:id="rId45"/>
    <p:sldId id="384" r:id="rId46"/>
    <p:sldId id="420" r:id="rId47"/>
    <p:sldId id="385" r:id="rId48"/>
    <p:sldId id="386" r:id="rId49"/>
    <p:sldId id="409" r:id="rId50"/>
    <p:sldId id="410" r:id="rId51"/>
    <p:sldId id="396" r:id="rId52"/>
    <p:sldId id="398" r:id="rId53"/>
    <p:sldId id="399" r:id="rId54"/>
    <p:sldId id="400" r:id="rId55"/>
    <p:sldId id="426" r:id="rId56"/>
    <p:sldId id="411" r:id="rId57"/>
    <p:sldId id="412" r:id="rId58"/>
    <p:sldId id="414" r:id="rId59"/>
    <p:sldId id="425" r:id="rId60"/>
    <p:sldId id="424" r:id="rId61"/>
    <p:sldId id="418" r:id="rId62"/>
    <p:sldId id="419" r:id="rId63"/>
    <p:sldId id="427" r:id="rId64"/>
    <p:sldId id="415" r:id="rId65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69" autoAdjust="0"/>
    <p:restoredTop sz="80859" autoAdjust="0"/>
  </p:normalViewPr>
  <p:slideViewPr>
    <p:cSldViewPr snapToGrid="0">
      <p:cViewPr varScale="1">
        <p:scale>
          <a:sx n="92" d="100"/>
          <a:sy n="92" d="100"/>
        </p:scale>
        <p:origin x="76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0T00:48:48.6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13491,'28'48'4489,"-30"-32"-4353,8-8-1064,14 4-1345,14-2 1513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8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0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9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0.jpe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drangan/introml/blob/master/logistic/breast_cancer.ipynb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6 </a:t>
            </a:r>
            <a:br>
              <a:rPr lang="en-US" sz="6600" dirty="0"/>
            </a:br>
            <a:r>
              <a:rPr lang="en-US" sz="6600" dirty="0"/>
              <a:t>Linear Classification &amp; 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9143:  Introduction to machine learning</a:t>
            </a:r>
          </a:p>
          <a:p>
            <a:r>
              <a:rPr lang="en-US" dirty="0"/>
              <a:t>Prof. </a:t>
            </a:r>
            <a:r>
              <a:rPr lang="en-US" dirty="0" err="1"/>
              <a:t>Sundeep</a:t>
            </a:r>
            <a:r>
              <a:rPr lang="en-US" dirty="0"/>
              <a:t> </a:t>
            </a:r>
            <a:r>
              <a:rPr lang="en-US" dirty="0" err="1"/>
              <a:t>rangan</a:t>
            </a:r>
            <a:r>
              <a:rPr lang="en-US" dirty="0"/>
              <a:t> (with Modification by Yao Wang)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CA63-72C6-46DB-8AB5-2E485D04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4896B-38D5-412F-8690-FE63F0A42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680308" cy="4329817"/>
          </a:xfrm>
        </p:spPr>
        <p:txBody>
          <a:bodyPr/>
          <a:lstStyle/>
          <a:p>
            <a:r>
              <a:rPr lang="en-US" dirty="0"/>
              <a:t>Get into groups</a:t>
            </a:r>
          </a:p>
          <a:p>
            <a:pPr lvl="1"/>
            <a:r>
              <a:rPr lang="en-US" dirty="0"/>
              <a:t>At least one must have a laptop with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Determine a classification rule</a:t>
            </a:r>
          </a:p>
          <a:p>
            <a:pPr lvl="1"/>
            <a:r>
              <a:rPr lang="en-US" dirty="0"/>
              <a:t>Predict class label from the two features</a:t>
            </a:r>
          </a:p>
          <a:p>
            <a:r>
              <a:rPr lang="en-US" dirty="0"/>
              <a:t>Test in python</a:t>
            </a:r>
          </a:p>
          <a:p>
            <a:pPr lvl="1"/>
            <a:r>
              <a:rPr lang="en-US" dirty="0"/>
              <a:t>Make the predictions</a:t>
            </a:r>
          </a:p>
          <a:p>
            <a:pPr lvl="1"/>
            <a:r>
              <a:rPr lang="en-US" dirty="0"/>
              <a:t>Measure the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4792B-EECB-4701-965B-4F43AD22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13E2E-76BE-4069-AFA6-6260D2FB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561" y="1502517"/>
            <a:ext cx="4313119" cy="3056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F16C4-FDD2-434D-9D53-B5F5D883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46" y="4548032"/>
            <a:ext cx="81153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Possible Classification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other possible classification rules?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Every rule misclassifies some points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is optimal?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  <a:blipFill>
                <a:blip r:embed="rId2"/>
                <a:stretch>
                  <a:fillRect l="-3057" t="-1549" r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1689647"/>
            <a:ext cx="5753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2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Mangasarian’s</a:t>
            </a:r>
            <a:r>
              <a:rPr lang="en-US" dirty="0"/>
              <a:t> Original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854" y="1539277"/>
            <a:ext cx="5635825" cy="4329817"/>
          </a:xfrm>
        </p:spPr>
        <p:txBody>
          <a:bodyPr/>
          <a:lstStyle/>
          <a:p>
            <a:r>
              <a:rPr lang="en-US" dirty="0"/>
              <a:t>Proposes </a:t>
            </a:r>
            <a:r>
              <a:rPr lang="en-US" dirty="0" err="1"/>
              <a:t>Multisurface</a:t>
            </a:r>
            <a:r>
              <a:rPr lang="en-US" dirty="0"/>
              <a:t> method – Tree (MSM-T)</a:t>
            </a:r>
          </a:p>
          <a:p>
            <a:pPr lvl="1"/>
            <a:r>
              <a:rPr lang="en-US" dirty="0"/>
              <a:t>Decision tree based on linear rules in each step</a:t>
            </a:r>
          </a:p>
          <a:p>
            <a:r>
              <a:rPr lang="en-US" dirty="0"/>
              <a:t>Fig to left from </a:t>
            </a:r>
          </a:p>
          <a:p>
            <a:pPr lvl="1"/>
            <a:r>
              <a:rPr lang="en-US" dirty="0" err="1"/>
              <a:t>Pantel</a:t>
            </a:r>
            <a:r>
              <a:rPr lang="en-US" dirty="0"/>
              <a:t>, “Breast Cancer Diagnosis and Prognosis,” 1995</a:t>
            </a:r>
          </a:p>
          <a:p>
            <a:r>
              <a:rPr lang="en-US" dirty="0"/>
              <a:t>Best methods today use neural networks</a:t>
            </a:r>
          </a:p>
          <a:p>
            <a:r>
              <a:rPr lang="en-US" dirty="0"/>
              <a:t>This lecture will look at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linear classifiers</a:t>
            </a:r>
          </a:p>
          <a:p>
            <a:pPr lvl="1"/>
            <a:r>
              <a:rPr lang="en-US" dirty="0"/>
              <a:t>These are much simpler</a:t>
            </a:r>
          </a:p>
          <a:p>
            <a:pPr lvl="1"/>
            <a:r>
              <a:rPr lang="en-US" dirty="0"/>
              <a:t>Do not provide same level of accuracy</a:t>
            </a:r>
          </a:p>
          <a:p>
            <a:r>
              <a:rPr lang="en-US" dirty="0"/>
              <a:t>But, building block to more complex classifiers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50" y="1948010"/>
            <a:ext cx="3902850" cy="28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5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32" y="1934108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08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</p:spPr>
            <p:txBody>
              <a:bodyPr/>
              <a:lstStyle/>
              <a:p>
                <a:r>
                  <a:rPr lang="en-US" dirty="0"/>
                  <a:t>Given features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determine its class label,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Binary classification: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or 1</a:t>
                </a:r>
              </a:p>
              <a:p>
                <a:r>
                  <a:rPr lang="en-US" dirty="0"/>
                  <a:t>Many applications:</a:t>
                </a:r>
              </a:p>
              <a:p>
                <a:pPr lvl="1"/>
                <a:r>
                  <a:rPr lang="en-US" dirty="0"/>
                  <a:t>Face detection:  Is a face present or not?</a:t>
                </a:r>
              </a:p>
              <a:p>
                <a:pPr lvl="1"/>
                <a:r>
                  <a:rPr lang="en-US" dirty="0"/>
                  <a:t>Reading a digit:  Is the digit 0,1,…,9?</a:t>
                </a:r>
              </a:p>
              <a:p>
                <a:pPr lvl="1"/>
                <a:r>
                  <a:rPr lang="en-US" dirty="0"/>
                  <a:t>Are the cells cancerous or not?</a:t>
                </a:r>
              </a:p>
              <a:p>
                <a:pPr lvl="1"/>
                <a:r>
                  <a:rPr lang="en-US" dirty="0"/>
                  <a:t>Is the email spam?</a:t>
                </a:r>
              </a:p>
              <a:p>
                <a:r>
                  <a:rPr lang="en-US" dirty="0"/>
                  <a:t>Equivalently, determine classification function: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Like regression, but with a discrete response</a:t>
                </a:r>
              </a:p>
              <a:p>
                <a:pPr lvl="1"/>
                <a:r>
                  <a:rPr lang="en-US" dirty="0"/>
                  <a:t>May index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{0,…,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  <a:blipFill>
                <a:blip r:embed="rId2"/>
                <a:stretch>
                  <a:fillRect l="-227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461" y="3704185"/>
            <a:ext cx="3183529" cy="2118494"/>
          </a:xfrm>
          <a:prstGeom prst="rect">
            <a:avLst/>
          </a:prstGeom>
        </p:spPr>
      </p:pic>
      <p:pic>
        <p:nvPicPr>
          <p:cNvPr id="5124" name="Picture 4" descr="Image result for classification gauss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216" y="1441176"/>
            <a:ext cx="2879408" cy="215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57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</p:spPr>
            <p:txBody>
              <a:bodyPr/>
              <a:lstStyle/>
              <a:p>
                <a:r>
                  <a:rPr lang="en-US" dirty="0"/>
                  <a:t>General binary classification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classification rule:</a:t>
                </a:r>
              </a:p>
              <a:p>
                <a:pPr lvl="1"/>
                <a:r>
                  <a:rPr lang="en-US" dirty="0"/>
                  <a:t>Take linear combination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class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Decision regions described by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half-space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the weight vector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  <a:blipFill>
                <a:blip r:embed="rId2"/>
                <a:stretch>
                  <a:fillRect l="-238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145" y="1902909"/>
            <a:ext cx="3990065" cy="29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70486" y="1580841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Mathematically: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marg</m:t>
                    </m:r>
                    <m:r>
                      <m:rPr>
                        <m:nor/>
                      </m:rPr>
                      <a:rPr lang="es-ES" b="0" i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size</m:t>
                        </m:r>
                        <m:r>
                          <m:rPr>
                            <m:nor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unif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=[−4, 1,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Gets 93% accuracy with just 2 features!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0486" y="1580841"/>
                <a:ext cx="4788333" cy="4329817"/>
              </a:xfrm>
              <a:blipFill>
                <a:blip r:embed="rId2"/>
                <a:stretch>
                  <a:fillRect l="-3057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14D00-4C02-4436-B029-80DE0A6F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6" y="4288225"/>
            <a:ext cx="4223985" cy="2516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B06DC6-207E-4563-A7D7-13E42DA78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06" y="1549544"/>
            <a:ext cx="3864078" cy="2738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51" y="1594762"/>
            <a:ext cx="3891332" cy="27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4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0486" y="1580841"/>
            <a:ext cx="4788333" cy="432981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 for today: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How do we use all 10 features?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How do we fit an optimal linear classifier?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What is optimal?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14D00-4C02-4436-B029-80DE0A6F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06" y="4288225"/>
            <a:ext cx="4223985" cy="2516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6" y="1563004"/>
            <a:ext cx="3891332" cy="27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3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294EC-C983-7A4D-98A3-FCFFAF9A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Linear Regression on Two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23C11C-219F-C84B-B359-2B2ABD07FA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5838650" cy="40718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Bad idea:  Use linear regression</a:t>
                </a:r>
              </a:p>
              <a:p>
                <a:pPr lvl="1"/>
                <a:r>
                  <a:rPr lang="en-US" dirty="0"/>
                  <a:t>Labels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linear model: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linear fit so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is minimized</a:t>
                </a:r>
              </a:p>
              <a:p>
                <a:pPr lvl="1"/>
                <a:r>
                  <a:rPr lang="en-US" dirty="0"/>
                  <a:t>Then threshold the linear fit: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&gt;0.5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&lt;0.5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yields the line: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Why the line is not as expected?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Should not use MSE as the optimization criterion!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Squared error is not related to classifier accuracy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23C11C-219F-C84B-B359-2B2ABD07FA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5838650" cy="4071814"/>
              </a:xfrm>
              <a:blipFill>
                <a:blip r:embed="rId2"/>
                <a:stretch>
                  <a:fillRect l="-2505" t="-2249" b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7F1A7-ABA3-C842-8705-0C774D8E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32099-B2D6-4342-A9CD-2D1B464D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930" y="1771988"/>
            <a:ext cx="3984925" cy="2779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7DACEF-C85B-7D43-9F92-09C4E58FD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032" y="4756217"/>
            <a:ext cx="4959968" cy="85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91B1C-AD74-094E-A019-009AC81C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linear classifier on all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8A4A89-DC19-CF4A-86D1-8AD0F525EC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visualize, but by setting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, we get a hyper plane in high dimension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8A4A89-DC19-CF4A-86D1-8AD0F525EC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04A09-3B57-4944-A69A-0FBF7249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D7E042-9EAB-2B48-8963-F32213963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837" y="2297546"/>
            <a:ext cx="79248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14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</a:t>
            </a:r>
          </a:p>
          <a:p>
            <a:r>
              <a:rPr lang="en-US" dirty="0"/>
              <a:t>Adjust threshold of classifiers for trading off types of classification errors.  Draw a ROC curve.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0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05B4-0CC7-3E4F-8D49-63B1F10D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5101D-0727-0A40-A3C7-EA4DBEA3E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A9279-6F51-874E-8827-BE5BBDE33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1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Non-Linear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545237" cy="4329817"/>
          </a:xfrm>
        </p:spPr>
        <p:txBody>
          <a:bodyPr/>
          <a:lstStyle/>
          <a:p>
            <a:r>
              <a:rPr lang="en-US" dirty="0"/>
              <a:t>Linear boundaries are limited</a:t>
            </a:r>
          </a:p>
          <a:p>
            <a:r>
              <a:rPr lang="en-US" dirty="0"/>
              <a:t>Can only describe very simple regions</a:t>
            </a:r>
          </a:p>
          <a:p>
            <a:r>
              <a:rPr lang="en-US" dirty="0"/>
              <a:t>But, serves as building block</a:t>
            </a:r>
          </a:p>
          <a:p>
            <a:pPr lvl="1"/>
            <a:r>
              <a:rPr lang="en-US" dirty="0"/>
              <a:t>Many classifiers use linear rules as first step</a:t>
            </a:r>
          </a:p>
          <a:p>
            <a:pPr lvl="1"/>
            <a:r>
              <a:rPr lang="en-US" dirty="0"/>
              <a:t>Neural networks, decision trees, …</a:t>
            </a:r>
          </a:p>
          <a:p>
            <a:endParaRPr lang="en-US" dirty="0"/>
          </a:p>
          <a:p>
            <a:r>
              <a:rPr lang="en-US" dirty="0"/>
              <a:t>Breast cancer example:</a:t>
            </a:r>
          </a:p>
          <a:p>
            <a:pPr lvl="1"/>
            <a:r>
              <a:rPr lang="en-US" dirty="0"/>
              <a:t>Is the region linear or non-linear?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4098" name="Picture 2" descr="Image result for linear classif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54" y="1950828"/>
            <a:ext cx="5441200" cy="227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5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Linear </a:t>
            </a:r>
            <a:r>
              <a:rPr lang="en-US" dirty="0" err="1"/>
              <a:t>Separability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</p:spPr>
            <p:txBody>
              <a:bodyPr/>
              <a:lstStyle/>
              <a:p>
                <a:r>
                  <a:rPr lang="en-US" dirty="0"/>
                  <a:t>Given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Binary class label: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s-E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0,1}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Perfectly linearly separable </a:t>
                </a:r>
                <a:r>
                  <a:rPr lang="en-US" dirty="0"/>
                  <a:t>if:</a:t>
                </a:r>
                <a:br>
                  <a:rPr lang="en-US" dirty="0"/>
                </a:br>
                <a:r>
                  <a:rPr lang="en-US" i="1" dirty="0"/>
                  <a:t>there is a linear classifier that makes no errors on the training data</a:t>
                </a:r>
              </a:p>
              <a:p>
                <a:r>
                  <a:rPr lang="en-US" dirty="0"/>
                  <a:t>Visually:  You can draw a line between the points</a:t>
                </a:r>
              </a:p>
              <a:p>
                <a:r>
                  <a:rPr lang="en-US" dirty="0"/>
                  <a:t>Mathematically:  There exists 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  <a:blipFill>
                <a:blip r:embed="rId2"/>
                <a:stretch>
                  <a:fillRect l="-191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0BD117-4543-41A1-BDCC-7CD0A9484680}"/>
              </a:ext>
            </a:extLst>
          </p:cNvPr>
          <p:cNvSpPr/>
          <p:nvPr/>
        </p:nvSpPr>
        <p:spPr>
          <a:xfrm>
            <a:off x="9867724" y="2137064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7A0638-0F34-488B-A5D5-21BE75BAF5C5}"/>
              </a:ext>
            </a:extLst>
          </p:cNvPr>
          <p:cNvSpPr/>
          <p:nvPr/>
        </p:nvSpPr>
        <p:spPr>
          <a:xfrm>
            <a:off x="10283536" y="2012373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25FFC0-61C4-415D-93EE-56FF491F85F8}"/>
              </a:ext>
            </a:extLst>
          </p:cNvPr>
          <p:cNvSpPr/>
          <p:nvPr/>
        </p:nvSpPr>
        <p:spPr>
          <a:xfrm>
            <a:off x="10148454" y="2476501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27A95F-A43E-461D-8D5E-35BF50BE5172}"/>
              </a:ext>
            </a:extLst>
          </p:cNvPr>
          <p:cNvSpPr/>
          <p:nvPr/>
        </p:nvSpPr>
        <p:spPr>
          <a:xfrm>
            <a:off x="10747663" y="2476501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E6208E-1BC5-43D0-A991-7FA6BF58CC3C}"/>
              </a:ext>
            </a:extLst>
          </p:cNvPr>
          <p:cNvSpPr/>
          <p:nvPr/>
        </p:nvSpPr>
        <p:spPr>
          <a:xfrm>
            <a:off x="10283536" y="2878283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B66DEC-7531-42C8-A514-1D2AF2376BC9}"/>
              </a:ext>
            </a:extLst>
          </p:cNvPr>
          <p:cNvSpPr/>
          <p:nvPr/>
        </p:nvSpPr>
        <p:spPr>
          <a:xfrm>
            <a:off x="10228118" y="2244437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DA6539-4AD9-44A2-B6F6-3FBAB34E9981}"/>
              </a:ext>
            </a:extLst>
          </p:cNvPr>
          <p:cNvSpPr/>
          <p:nvPr/>
        </p:nvSpPr>
        <p:spPr>
          <a:xfrm>
            <a:off x="9384371" y="3390899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A777DE-FE17-487C-945C-3130106FDD06}"/>
              </a:ext>
            </a:extLst>
          </p:cNvPr>
          <p:cNvSpPr/>
          <p:nvPr/>
        </p:nvSpPr>
        <p:spPr>
          <a:xfrm>
            <a:off x="9001498" y="4177143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6685C5-2144-485B-9A15-78453FCCFA87}"/>
              </a:ext>
            </a:extLst>
          </p:cNvPr>
          <p:cNvSpPr/>
          <p:nvPr/>
        </p:nvSpPr>
        <p:spPr>
          <a:xfrm>
            <a:off x="9665101" y="3730336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552946-2342-494C-AF8C-D81047CC16AD}"/>
              </a:ext>
            </a:extLst>
          </p:cNvPr>
          <p:cNvSpPr/>
          <p:nvPr/>
        </p:nvSpPr>
        <p:spPr>
          <a:xfrm>
            <a:off x="9384371" y="3099953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892D35E-E1A7-4411-AE7E-82AAE51D8DC9}"/>
              </a:ext>
            </a:extLst>
          </p:cNvPr>
          <p:cNvSpPr/>
          <p:nvPr/>
        </p:nvSpPr>
        <p:spPr>
          <a:xfrm>
            <a:off x="9800183" y="4132118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415156B-F052-463F-89FE-4EFF87B29886}"/>
              </a:ext>
            </a:extLst>
          </p:cNvPr>
          <p:cNvSpPr/>
          <p:nvPr/>
        </p:nvSpPr>
        <p:spPr>
          <a:xfrm>
            <a:off x="10228118" y="4537662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168B540-9282-4289-B53D-385D6D66616E}"/>
              </a:ext>
            </a:extLst>
          </p:cNvPr>
          <p:cNvSpPr/>
          <p:nvPr/>
        </p:nvSpPr>
        <p:spPr>
          <a:xfrm>
            <a:off x="10612581" y="3730336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D184FA9-784F-42AD-9D23-C2C594EDF764}"/>
              </a:ext>
            </a:extLst>
          </p:cNvPr>
          <p:cNvCxnSpPr/>
          <p:nvPr/>
        </p:nvCxnSpPr>
        <p:spPr>
          <a:xfrm>
            <a:off x="9348350" y="1887682"/>
            <a:ext cx="1580602" cy="349164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CEF0D1-0E87-4F2E-A929-8667FD9A22A0}"/>
              </a:ext>
            </a:extLst>
          </p:cNvPr>
          <p:cNvCxnSpPr/>
          <p:nvPr/>
        </p:nvCxnSpPr>
        <p:spPr>
          <a:xfrm flipV="1">
            <a:off x="10680122" y="4537662"/>
            <a:ext cx="645969" cy="27332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20EC09-CC22-4B4A-BF1B-BBC7BEFD2E15}"/>
                  </a:ext>
                </a:extLst>
              </p:cNvPr>
              <p:cNvSpPr txBox="1"/>
              <p:nvPr/>
            </p:nvSpPr>
            <p:spPr>
              <a:xfrm>
                <a:off x="11326091" y="4301834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20EC09-CC22-4B4A-BF1B-BBC7BEFD2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091" y="4301834"/>
                <a:ext cx="4187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16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Data not Perfectly Separable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71871" cy="4329817"/>
          </a:xfrm>
        </p:spPr>
        <p:txBody>
          <a:bodyPr/>
          <a:lstStyle/>
          <a:p>
            <a:r>
              <a:rPr lang="en-US" dirty="0"/>
              <a:t>Generally cannot find a separating hyperplane</a:t>
            </a:r>
          </a:p>
          <a:p>
            <a:r>
              <a:rPr lang="en-US" dirty="0"/>
              <a:t>Always, some points that will be </a:t>
            </a:r>
            <a:r>
              <a:rPr lang="en-US" dirty="0" err="1"/>
              <a:t>mis</a:t>
            </a:r>
            <a:r>
              <a:rPr lang="en-US" dirty="0"/>
              <a:t>-classified</a:t>
            </a:r>
          </a:p>
          <a:p>
            <a:r>
              <a:rPr lang="en-US" dirty="0"/>
              <a:t>Algorithms attempt to find “good” hyper-planes</a:t>
            </a:r>
          </a:p>
          <a:p>
            <a:pPr lvl="1"/>
            <a:r>
              <a:rPr lang="en-US" dirty="0"/>
              <a:t>Reduce the number of </a:t>
            </a:r>
            <a:r>
              <a:rPr lang="en-US" dirty="0" err="1"/>
              <a:t>mis</a:t>
            </a:r>
            <a:r>
              <a:rPr lang="en-US" dirty="0"/>
              <a:t>-classified points</a:t>
            </a:r>
          </a:p>
          <a:p>
            <a:pPr lvl="1"/>
            <a:r>
              <a:rPr lang="en-US" dirty="0"/>
              <a:t>Or, some similar metric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606" y="1539277"/>
            <a:ext cx="2190375" cy="40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Non-Uniqueness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</p:spPr>
            <p:txBody>
              <a:bodyPr/>
              <a:lstStyle/>
              <a:p>
                <a:r>
                  <a:rPr lang="en-US" dirty="0"/>
                  <a:t>When one exists, separating hyper-plane is not unique</a:t>
                </a:r>
              </a:p>
              <a:p>
                <a:r>
                  <a:rPr lang="en-US" dirty="0"/>
                  <a:t>Fig. on right:  Many separating planes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separating, then so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Which one is optimal?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  <a:blipFill>
                <a:blip r:embed="rId2"/>
                <a:stretch>
                  <a:fillRect l="-215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69" y="1875385"/>
            <a:ext cx="41719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22652-A226-49B2-B078-DFC0ECC1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8A19E-769F-48C7-A852-5D6067F02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E150E675-89F8-4336-AA47-61F6C37534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2264" y="1523863"/>
                <a:ext cx="6005945" cy="432981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Consider the six data points</a:t>
                </a:r>
              </a:p>
              <a:p>
                <a:pPr lvl="1"/>
                <a:r>
                  <a:rPr lang="en-US" dirty="0"/>
                  <a:t>Each has a binary class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(a) Plot the six points</a:t>
                </a:r>
              </a:p>
              <a:p>
                <a:pPr lvl="1"/>
                <a:r>
                  <a:rPr lang="en-US" dirty="0"/>
                  <a:t>Use different markers for each point</a:t>
                </a:r>
              </a:p>
              <a:p>
                <a:pPr marL="0" indent="0">
                  <a:buNone/>
                </a:pPr>
                <a:r>
                  <a:rPr lang="en-US" dirty="0"/>
                  <a:t>(b) Is the data linearly separable?</a:t>
                </a:r>
              </a:p>
              <a:p>
                <a:pPr marL="0" indent="0">
                  <a:buNone/>
                </a:pPr>
                <a:r>
                  <a:rPr lang="en-US" dirty="0"/>
                  <a:t>(c) Find a classifier for the data:</a:t>
                </a:r>
              </a:p>
              <a:p>
                <a:pPr lvl="1"/>
                <a:r>
                  <a:rPr lang="en-US" dirty="0"/>
                  <a:t>It should make a minimum number of errors</a:t>
                </a:r>
              </a:p>
              <a:p>
                <a:pPr lvl="1"/>
                <a:r>
                  <a:rPr lang="en-US" dirty="0"/>
                  <a:t>You must write the classification in proper mathematics!</a:t>
                </a:r>
              </a:p>
              <a:p>
                <a:pPr lvl="1"/>
                <a:r>
                  <a:rPr lang="en-US" dirty="0"/>
                  <a:t>Do not just draw the line!</a:t>
                </a:r>
              </a:p>
              <a:p>
                <a:pPr marL="0" indent="0">
                  <a:buNone/>
                </a:pPr>
                <a:r>
                  <a:rPr lang="en-US" dirty="0"/>
                  <a:t>(d) Write a python function for the classifier:</a:t>
                </a:r>
              </a:p>
              <a:p>
                <a:pPr lvl="1"/>
                <a:r>
                  <a:rPr lang="en-US" dirty="0"/>
                  <a:t>It should take a data matrix of values</a:t>
                </a:r>
              </a:p>
              <a:p>
                <a:pPr lvl="1"/>
                <a:r>
                  <a:rPr lang="en-US" dirty="0"/>
                  <a:t>Output a vector of class labels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E150E675-89F8-4336-AA47-61F6C37534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2264" y="1523863"/>
                <a:ext cx="6005945" cy="4329817"/>
              </a:xfrm>
              <a:blipFill>
                <a:blip r:embed="rId2"/>
                <a:stretch>
                  <a:fillRect l="-2640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DA8777F2-88F8-4671-A647-E53069D2A6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4195074"/>
                  </p:ext>
                </p:extLst>
              </p:nvPr>
            </p:nvGraphicFramePr>
            <p:xfrm>
              <a:off x="1333982" y="1726737"/>
              <a:ext cx="3967016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1754">
                      <a:extLst>
                        <a:ext uri="{9D8B030D-6E8A-4147-A177-3AD203B41FA5}">
                          <a16:colId xmlns:a16="http://schemas.microsoft.com/office/drawing/2014/main" val="1403750818"/>
                        </a:ext>
                      </a:extLst>
                    </a:gridCol>
                    <a:gridCol w="991754">
                      <a:extLst>
                        <a:ext uri="{9D8B030D-6E8A-4147-A177-3AD203B41FA5}">
                          <a16:colId xmlns:a16="http://schemas.microsoft.com/office/drawing/2014/main" val="669676551"/>
                        </a:ext>
                      </a:extLst>
                    </a:gridCol>
                    <a:gridCol w="991754">
                      <a:extLst>
                        <a:ext uri="{9D8B030D-6E8A-4147-A177-3AD203B41FA5}">
                          <a16:colId xmlns:a16="http://schemas.microsoft.com/office/drawing/2014/main" val="3504413969"/>
                        </a:ext>
                      </a:extLst>
                    </a:gridCol>
                    <a:gridCol w="991754">
                      <a:extLst>
                        <a:ext uri="{9D8B030D-6E8A-4147-A177-3AD203B41FA5}">
                          <a16:colId xmlns:a16="http://schemas.microsoft.com/office/drawing/2014/main" val="1728973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011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464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7249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6107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92453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5013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49511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DA8777F2-88F8-4671-A647-E53069D2A6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4195074"/>
                  </p:ext>
                </p:extLst>
              </p:nvPr>
            </p:nvGraphicFramePr>
            <p:xfrm>
              <a:off x="1333982" y="1726737"/>
              <a:ext cx="3967016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1754">
                      <a:extLst>
                        <a:ext uri="{9D8B030D-6E8A-4147-A177-3AD203B41FA5}">
                          <a16:colId xmlns:a16="http://schemas.microsoft.com/office/drawing/2014/main" val="1403750818"/>
                        </a:ext>
                      </a:extLst>
                    </a:gridCol>
                    <a:gridCol w="991754">
                      <a:extLst>
                        <a:ext uri="{9D8B030D-6E8A-4147-A177-3AD203B41FA5}">
                          <a16:colId xmlns:a16="http://schemas.microsoft.com/office/drawing/2014/main" val="669676551"/>
                        </a:ext>
                      </a:extLst>
                    </a:gridCol>
                    <a:gridCol w="991754">
                      <a:extLst>
                        <a:ext uri="{9D8B030D-6E8A-4147-A177-3AD203B41FA5}">
                          <a16:colId xmlns:a16="http://schemas.microsoft.com/office/drawing/2014/main" val="3504413969"/>
                        </a:ext>
                      </a:extLst>
                    </a:gridCol>
                    <a:gridCol w="991754">
                      <a:extLst>
                        <a:ext uri="{9D8B030D-6E8A-4147-A177-3AD203B41FA5}">
                          <a16:colId xmlns:a16="http://schemas.microsoft.com/office/drawing/2014/main" val="1728973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3" t="-1639" r="-30245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13" t="-1639" r="-20245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13" t="-1639" r="-10245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13" t="-1639" r="-2454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4011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464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7249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6107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92453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5013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49511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17924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22652-A226-49B2-B078-DFC0ECC1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8A19E-769F-48C7-A852-5D6067F02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E150E675-89F8-4336-AA47-61F6C37534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48741" y="1523863"/>
                <a:ext cx="4659284" cy="4329817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AutoNum type="alphaLcParenBoth"/>
                </a:pPr>
                <a:r>
                  <a:rPr lang="en-US" dirty="0"/>
                  <a:t>Plot to the  left</a:t>
                </a:r>
              </a:p>
              <a:p>
                <a:pPr marL="457200" indent="-457200">
                  <a:buAutoNum type="alphaLcParenBoth"/>
                </a:pPr>
                <a:r>
                  <a:rPr lang="en-US" dirty="0"/>
                  <a:t>Points are not linearly separable</a:t>
                </a:r>
              </a:p>
              <a:p>
                <a:pPr marL="457200" indent="-457200">
                  <a:buAutoNum type="alphaLcParenBoth"/>
                </a:pPr>
                <a:r>
                  <a:rPr lang="en-US" dirty="0"/>
                  <a:t>One possible classifier:</a:t>
                </a:r>
              </a:p>
              <a:p>
                <a:pPr lvl="1"/>
                <a:endParaRPr lang="en-US" dirty="0"/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≤0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+1.5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Note:  you need to get the sign correct</a:t>
                </a:r>
              </a:p>
              <a:p>
                <a:pPr lvl="1"/>
                <a:r>
                  <a:rPr lang="en-US" dirty="0"/>
                  <a:t>Boundary is drawn in the plot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(d) </a:t>
                </a:r>
                <a:r>
                  <a:rPr lang="en-US" dirty="0"/>
                  <a:t>Python code:</a:t>
                </a:r>
              </a:p>
              <a:p>
                <a:pPr lvl="1"/>
                <a:r>
                  <a:rPr lang="en-US" dirty="0"/>
                  <a:t>Note conversion to int from Boolean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E150E675-89F8-4336-AA47-61F6C37534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48741" y="1523863"/>
                <a:ext cx="4659284" cy="4329817"/>
              </a:xfrm>
              <a:blipFill>
                <a:blip r:embed="rId2"/>
                <a:stretch>
                  <a:fillRect l="-3399" t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12A61D5-9BA8-49E6-86A6-3CA1D6059403}"/>
              </a:ext>
            </a:extLst>
          </p:cNvPr>
          <p:cNvGrpSpPr/>
          <p:nvPr/>
        </p:nvGrpSpPr>
        <p:grpSpPr>
          <a:xfrm>
            <a:off x="1510598" y="1588836"/>
            <a:ext cx="4488419" cy="3940221"/>
            <a:chOff x="1510598" y="1588836"/>
            <a:chExt cx="4488419" cy="394022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C46F35E-EFB8-42AC-9D93-94B0A9DCA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964" y="2192481"/>
              <a:ext cx="0" cy="25249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8FEEB47-6DEF-402A-9DFB-F27C9481C616}"/>
                </a:ext>
              </a:extLst>
            </p:cNvPr>
            <p:cNvCxnSpPr>
              <a:cxnSpLocks/>
            </p:cNvCxnSpPr>
            <p:nvPr/>
          </p:nvCxnSpPr>
          <p:spPr>
            <a:xfrm>
              <a:off x="1846118" y="4443847"/>
              <a:ext cx="3661064" cy="152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09EECD5-3949-4CE7-B657-9E65E23123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6845" y="3886200"/>
              <a:ext cx="3429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0A6427-5218-4D7E-8742-E575E4827E5A}"/>
                </a:ext>
              </a:extLst>
            </p:cNvPr>
            <p:cNvCxnSpPr>
              <a:cxnSpLocks/>
            </p:cNvCxnSpPr>
            <p:nvPr/>
          </p:nvCxnSpPr>
          <p:spPr>
            <a:xfrm>
              <a:off x="2732809" y="2331027"/>
              <a:ext cx="0" cy="23864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216DB10-A487-4D59-97AD-4915E6727373}"/>
                </a:ext>
              </a:extLst>
            </p:cNvPr>
            <p:cNvCxnSpPr>
              <a:cxnSpLocks/>
            </p:cNvCxnSpPr>
            <p:nvPr/>
          </p:nvCxnSpPr>
          <p:spPr>
            <a:xfrm>
              <a:off x="1776845" y="3332018"/>
              <a:ext cx="3429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BF0AC4-314A-4A01-9406-D6642B312782}"/>
                </a:ext>
              </a:extLst>
            </p:cNvPr>
            <p:cNvCxnSpPr>
              <a:cxnSpLocks/>
            </p:cNvCxnSpPr>
            <p:nvPr/>
          </p:nvCxnSpPr>
          <p:spPr>
            <a:xfrm>
              <a:off x="1776845" y="2715491"/>
              <a:ext cx="3429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BD2073E-8F3B-4D94-8E59-92AB187A3640}"/>
                </a:ext>
              </a:extLst>
            </p:cNvPr>
            <p:cNvCxnSpPr>
              <a:cxnSpLocks/>
            </p:cNvCxnSpPr>
            <p:nvPr/>
          </p:nvCxnSpPr>
          <p:spPr>
            <a:xfrm>
              <a:off x="3383972" y="2331027"/>
              <a:ext cx="0" cy="23864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D0DC74-109B-4A74-8734-B76821618277}"/>
                </a:ext>
              </a:extLst>
            </p:cNvPr>
            <p:cNvCxnSpPr>
              <a:cxnSpLocks/>
            </p:cNvCxnSpPr>
            <p:nvPr/>
          </p:nvCxnSpPr>
          <p:spPr>
            <a:xfrm>
              <a:off x="4035136" y="2331027"/>
              <a:ext cx="0" cy="23864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2C33DF-B35E-4E95-8980-71CA6953F474}"/>
                </a:ext>
              </a:extLst>
            </p:cNvPr>
            <p:cNvCxnSpPr>
              <a:cxnSpLocks/>
            </p:cNvCxnSpPr>
            <p:nvPr/>
          </p:nvCxnSpPr>
          <p:spPr>
            <a:xfrm>
              <a:off x="4696690" y="2331026"/>
              <a:ext cx="0" cy="23864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EB3730-849F-4BDC-95D4-323B20DD70B6}"/>
                </a:ext>
              </a:extLst>
            </p:cNvPr>
            <p:cNvSpPr/>
            <p:nvPr/>
          </p:nvSpPr>
          <p:spPr>
            <a:xfrm>
              <a:off x="2660088" y="2628902"/>
              <a:ext cx="145441" cy="1731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A7D6382-9832-4E8D-9887-D1A99ED7E9B3}"/>
                </a:ext>
              </a:extLst>
            </p:cNvPr>
            <p:cNvSpPr/>
            <p:nvPr/>
          </p:nvSpPr>
          <p:spPr>
            <a:xfrm>
              <a:off x="2665252" y="3799611"/>
              <a:ext cx="145441" cy="1731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1B2DC8E-D465-4927-842D-9A1898782898}"/>
                </a:ext>
              </a:extLst>
            </p:cNvPr>
            <p:cNvSpPr/>
            <p:nvPr/>
          </p:nvSpPr>
          <p:spPr>
            <a:xfrm>
              <a:off x="3965875" y="3254096"/>
              <a:ext cx="145441" cy="1731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333B8C8-A0E3-4520-8FBB-784D6B2E59CD}"/>
                </a:ext>
              </a:extLst>
            </p:cNvPr>
            <p:cNvSpPr/>
            <p:nvPr/>
          </p:nvSpPr>
          <p:spPr>
            <a:xfrm>
              <a:off x="3311251" y="3269673"/>
              <a:ext cx="145441" cy="17317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481111C-920A-4DD1-9A92-A87EEBCD355D}"/>
                </a:ext>
              </a:extLst>
            </p:cNvPr>
            <p:cNvSpPr/>
            <p:nvPr/>
          </p:nvSpPr>
          <p:spPr>
            <a:xfrm>
              <a:off x="4623969" y="3826958"/>
              <a:ext cx="145441" cy="17317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769B532-CEBF-4721-A338-E7E55043B8B3}"/>
                </a:ext>
              </a:extLst>
            </p:cNvPr>
            <p:cNvSpPr/>
            <p:nvPr/>
          </p:nvSpPr>
          <p:spPr>
            <a:xfrm>
              <a:off x="3325107" y="2635952"/>
              <a:ext cx="145441" cy="17317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1E2B4A0-E023-4745-8624-B004B17C0C11}"/>
                    </a:ext>
                  </a:extLst>
                </p:cNvPr>
                <p:cNvSpPr txBox="1"/>
                <p:nvPr/>
              </p:nvSpPr>
              <p:spPr>
                <a:xfrm>
                  <a:off x="5538250" y="4259181"/>
                  <a:ext cx="4607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1E2B4A0-E023-4745-8624-B004B17C0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8250" y="4259181"/>
                  <a:ext cx="46076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101B89-189B-4266-8006-DABE79C03785}"/>
                    </a:ext>
                  </a:extLst>
                </p:cNvPr>
                <p:cNvSpPr txBox="1"/>
                <p:nvPr/>
              </p:nvSpPr>
              <p:spPr>
                <a:xfrm>
                  <a:off x="1846118" y="1779855"/>
                  <a:ext cx="4660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101B89-189B-4266-8006-DABE79C037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118" y="1779855"/>
                  <a:ext cx="46608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E1B21E2-7E8C-4EE6-BF83-2275304AF590}"/>
                </a:ext>
              </a:extLst>
            </p:cNvPr>
            <p:cNvCxnSpPr/>
            <p:nvPr/>
          </p:nvCxnSpPr>
          <p:spPr>
            <a:xfrm>
              <a:off x="3054927" y="2192481"/>
              <a:ext cx="0" cy="2992582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857AEC6-1D5C-4738-A7CD-4C4FF10B086E}"/>
                </a:ext>
              </a:extLst>
            </p:cNvPr>
            <p:cNvSpPr txBox="1"/>
            <p:nvPr/>
          </p:nvSpPr>
          <p:spPr>
            <a:xfrm>
              <a:off x="2599285" y="4666795"/>
              <a:ext cx="223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1           2         3          4</a:t>
              </a: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42BA249-0196-4DC0-B712-FC2BF85132F2}"/>
                    </a:ext>
                  </a:extLst>
                </p:cNvPr>
                <p:cNvSpPr txBox="1"/>
                <p:nvPr/>
              </p:nvSpPr>
              <p:spPr>
                <a:xfrm>
                  <a:off x="2687192" y="5159725"/>
                  <a:ext cx="7833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42BA249-0196-4DC0-B712-FC2BF85132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7192" y="5159725"/>
                  <a:ext cx="78335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B8613CD-CA2E-4EE6-8598-A8768D3F977C}"/>
                </a:ext>
              </a:extLst>
            </p:cNvPr>
            <p:cNvSpPr txBox="1"/>
            <p:nvPr/>
          </p:nvSpPr>
          <p:spPr>
            <a:xfrm>
              <a:off x="1510598" y="2530825"/>
              <a:ext cx="41172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3</a:t>
              </a:r>
            </a:p>
            <a:p>
              <a:endParaRPr lang="es-ES" dirty="0"/>
            </a:p>
            <a:p>
              <a:r>
                <a:rPr lang="es-ES" dirty="0"/>
                <a:t>2</a:t>
              </a:r>
            </a:p>
            <a:p>
              <a:endParaRPr lang="es-ES" dirty="0"/>
            </a:p>
            <a:p>
              <a:r>
                <a:rPr lang="en-US" dirty="0"/>
                <a:t>1</a:t>
              </a:r>
            </a:p>
            <a:p>
              <a:endParaRPr lang="en-US" dirty="0"/>
            </a:p>
            <a:p>
              <a:r>
                <a:rPr lang="es-ES" dirty="0"/>
                <a:t>0</a:t>
              </a:r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7B70DCE-F6A6-4244-9E8D-795D02616489}"/>
                </a:ext>
              </a:extLst>
            </p:cNvPr>
            <p:cNvSpPr/>
            <p:nvPr/>
          </p:nvSpPr>
          <p:spPr>
            <a:xfrm>
              <a:off x="4378048" y="1711283"/>
              <a:ext cx="145441" cy="1731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32862A0-4E0D-4822-B5B0-488D7E605563}"/>
                    </a:ext>
                  </a:extLst>
                </p:cNvPr>
                <p:cNvSpPr txBox="1"/>
                <p:nvPr/>
              </p:nvSpPr>
              <p:spPr>
                <a:xfrm>
                  <a:off x="4536365" y="1588836"/>
                  <a:ext cx="85228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32862A0-4E0D-4822-B5B0-488D7E6055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365" y="1588836"/>
                  <a:ext cx="852285" cy="646331"/>
                </a:xfrm>
                <a:prstGeom prst="rect">
                  <a:avLst/>
                </a:prstGeom>
                <a:blipFill>
                  <a:blip r:embed="rId6"/>
                  <a:stretch>
                    <a:fillRect b="-28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D505657-3E14-449F-AAC2-AFFE33DCB389}"/>
                </a:ext>
              </a:extLst>
            </p:cNvPr>
            <p:cNvSpPr/>
            <p:nvPr/>
          </p:nvSpPr>
          <p:spPr>
            <a:xfrm>
              <a:off x="4378047" y="1969321"/>
              <a:ext cx="145441" cy="17317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1B9316D-81B4-485B-A7E4-9E427CFEE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076" y="5296954"/>
            <a:ext cx="4581604" cy="72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10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99265" y="2370335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AC9522-E8C5-455C-B575-2E4BC3881451}"/>
                  </a:ext>
                </a:extLst>
              </p14:cNvPr>
              <p14:cNvContentPartPr/>
              <p14:nvPr/>
            </p14:nvContentPartPr>
            <p14:xfrm>
              <a:off x="13806086" y="3717531"/>
              <a:ext cx="31320" cy="34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AC9522-E8C5-455C-B575-2E4BC38814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7086" y="3708531"/>
                <a:ext cx="4896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1515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6988F-6358-4D34-BB41-1630FF7F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vs. Soft Decision Classifiers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EC3403-003B-4E8F-8AEC-BF5C97C8B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Binary classification problem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Given features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estimate class label 0 or 1</a:t>
                </a:r>
              </a:p>
              <a:p>
                <a:pPr lvl="1"/>
                <a:r>
                  <a:rPr lang="en-US" dirty="0"/>
                  <a:t>Ex:  cat vs. dog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decision classifier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Output a class label: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or 1</a:t>
                </a:r>
              </a:p>
              <a:p>
                <a:pPr lvl="1"/>
                <a:r>
                  <a:rPr lang="en-US" dirty="0"/>
                  <a:t>Ex: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Image is a dog!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 decision classifier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Output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conditional probability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b="0" dirty="0"/>
                  <a:t>is between 0 and 1</a:t>
                </a:r>
              </a:p>
              <a:p>
                <a:pPr lvl="1"/>
                <a:r>
                  <a:rPr lang="en-US" dirty="0"/>
                  <a:t>Ex: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)=0.9⇒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r>
                  <a:rPr lang="en-US" i="1" dirty="0"/>
                  <a:t>Given this image, there is a 90% chance it is a dog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EC3403-003B-4E8F-8AEC-BF5C97C8B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02C1-AC9A-4A4E-A669-C8A8D6C1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1026" name="Picture 2" descr="Image Classifier - Cats🐱 vs Dogs🐶 | by Greg Surma | Towards Data Science">
            <a:extLst>
              <a:ext uri="{FF2B5EF4-FFF2-40B4-BE49-F238E27FC236}">
                <a16:creationId xmlns:a16="http://schemas.microsoft.com/office/drawing/2014/main" id="{82A74B18-1D5E-4976-AACE-E8E2DB2F7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535" y="248675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FAC287-B4DF-46F4-8DCC-35F8C0AC8287}"/>
                  </a:ext>
                </a:extLst>
              </p:cNvPr>
              <p:cNvSpPr txBox="1"/>
              <p:nvPr/>
            </p:nvSpPr>
            <p:spPr>
              <a:xfrm>
                <a:off x="8545059" y="1627958"/>
                <a:ext cx="8009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Cat</a:t>
                </a:r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FAC287-B4DF-46F4-8DCC-35F8C0AC8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059" y="1627958"/>
                <a:ext cx="800989" cy="646331"/>
              </a:xfrm>
              <a:prstGeom prst="rect">
                <a:avLst/>
              </a:prstGeom>
              <a:blipFill>
                <a:blip r:embed="rId4"/>
                <a:stretch>
                  <a:fillRect t="-471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1B3885-48B5-4A52-B876-13AD0A761EEC}"/>
                  </a:ext>
                </a:extLst>
              </p:cNvPr>
              <p:cNvSpPr txBox="1"/>
              <p:nvPr/>
            </p:nvSpPr>
            <p:spPr>
              <a:xfrm>
                <a:off x="9964197" y="1627958"/>
                <a:ext cx="8009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Dog</a:t>
                </a:r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1B3885-48B5-4A52-B876-13AD0A761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197" y="1627958"/>
                <a:ext cx="800989" cy="646331"/>
              </a:xfrm>
              <a:prstGeom prst="rect">
                <a:avLst/>
              </a:prstGeom>
              <a:blipFill>
                <a:blip r:embed="rId5"/>
                <a:stretch>
                  <a:fillRect t="-471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4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6988F-6358-4D34-BB41-1630FF7F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Soft Decision Classifiers?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C3403-003B-4E8F-8AEC-BF5C97C8B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most problems, classifiers make errors</a:t>
            </a:r>
          </a:p>
          <a:p>
            <a:r>
              <a:rPr lang="en-US" dirty="0"/>
              <a:t>Example:  Is the digit a 5 or 6?</a:t>
            </a:r>
          </a:p>
          <a:p>
            <a:pPr lvl="1"/>
            <a:r>
              <a:rPr lang="en-US" dirty="0"/>
              <a:t>Hard decision makes decision with certainty</a:t>
            </a:r>
          </a:p>
          <a:p>
            <a:pPr lvl="1"/>
            <a:r>
              <a:rPr lang="en-US" dirty="0"/>
              <a:t>But the decision can be wrong</a:t>
            </a:r>
          </a:p>
          <a:p>
            <a:r>
              <a:rPr lang="en-US" dirty="0"/>
              <a:t>Soft decision classifiers recognize this uncertainty</a:t>
            </a:r>
          </a:p>
          <a:p>
            <a:endParaRPr lang="en-US" dirty="0"/>
          </a:p>
          <a:p>
            <a:r>
              <a:rPr lang="en-US" dirty="0"/>
              <a:t>Easier to train soft decision classifier</a:t>
            </a:r>
          </a:p>
          <a:p>
            <a:pPr lvl="1"/>
            <a:r>
              <a:rPr lang="en-US" dirty="0"/>
              <a:t>Allows for error in training data</a:t>
            </a:r>
          </a:p>
          <a:p>
            <a:pPr lvl="1"/>
            <a:r>
              <a:rPr lang="en-US" dirty="0"/>
              <a:t>See next section</a:t>
            </a:r>
          </a:p>
          <a:p>
            <a:r>
              <a:rPr lang="en-US" dirty="0"/>
              <a:t>Provides a confidence measure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02C1-AC9A-4A4E-A669-C8A8D6C1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B3885-48B5-4A52-B876-13AD0A761EEC}"/>
              </a:ext>
            </a:extLst>
          </p:cNvPr>
          <p:cNvSpPr txBox="1"/>
          <p:nvPr/>
        </p:nvSpPr>
        <p:spPr>
          <a:xfrm>
            <a:off x="9041881" y="2881873"/>
            <a:ext cx="1465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Hard decision</a:t>
            </a:r>
          </a:p>
          <a:p>
            <a:r>
              <a:rPr lang="en-US" dirty="0"/>
              <a:t>Digit = 6!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0A3F3D-1459-4F8C-B752-3DA43299D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30" y="2497797"/>
            <a:ext cx="1436544" cy="1423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29374-7727-4B80-83AB-D2884EAA751C}"/>
              </a:ext>
            </a:extLst>
          </p:cNvPr>
          <p:cNvSpPr txBox="1"/>
          <p:nvPr/>
        </p:nvSpPr>
        <p:spPr>
          <a:xfrm>
            <a:off x="9046905" y="4458642"/>
            <a:ext cx="2946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Soft decision</a:t>
            </a:r>
          </a:p>
          <a:p>
            <a:r>
              <a:rPr lang="en-US" dirty="0"/>
              <a:t>Digit = 5 with probability 30%</a:t>
            </a:r>
          </a:p>
          <a:p>
            <a:r>
              <a:rPr lang="en-US" dirty="0"/>
              <a:t>Digit = 6 with probability 70%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7F62EB-95E8-4291-AB0F-95F11052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554" y="4276195"/>
            <a:ext cx="1436544" cy="1423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25447-8F10-4570-88AD-09CF1B83C5ED}"/>
              </a:ext>
            </a:extLst>
          </p:cNvPr>
          <p:cNvSpPr txBox="1"/>
          <p:nvPr/>
        </p:nvSpPr>
        <p:spPr>
          <a:xfrm>
            <a:off x="7390779" y="1882332"/>
            <a:ext cx="145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digit = 5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2FD3D0-2C61-4B8B-B131-9D65CCA87477}"/>
              </a:ext>
            </a:extLst>
          </p:cNvPr>
          <p:cNvSpPr txBox="1"/>
          <p:nvPr/>
        </p:nvSpPr>
        <p:spPr>
          <a:xfrm>
            <a:off x="7390779" y="1567535"/>
            <a:ext cx="295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from MNIST dataset </a:t>
            </a:r>
          </a:p>
        </p:txBody>
      </p:sp>
    </p:spTree>
    <p:extLst>
      <p:ext uri="{BB962C8B-B14F-4D97-AF65-F5344CB8AC3E}">
        <p14:creationId xmlns:p14="http://schemas.microsoft.com/office/powerpoint/2010/main" val="333754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65709" y="1464324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03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for Binary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10058400" cy="43132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Binary classification problem: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decision linear classifier</a:t>
                </a:r>
              </a:p>
              <a:p>
                <a:pPr lvl="1"/>
                <a:r>
                  <a:rPr lang="en-US" dirty="0"/>
                  <a:t>Predict a class label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Logistic soft decision classifier</a:t>
                </a:r>
              </a:p>
              <a:p>
                <a:pPr lvl="1"/>
                <a:r>
                  <a:rPr lang="en-US" dirty="0"/>
                  <a:t>Predict a probability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10058400" cy="4313230"/>
              </a:xfrm>
              <a:blipFill>
                <a:blip r:embed="rId2"/>
                <a:stretch>
                  <a:fillRect l="-1455" t="-1556" b="-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01F19B-DF70-4F04-8D7C-05874F7292F0}"/>
              </a:ext>
            </a:extLst>
          </p:cNvPr>
          <p:cNvGrpSpPr/>
          <p:nvPr/>
        </p:nvGrpSpPr>
        <p:grpSpPr>
          <a:xfrm>
            <a:off x="7231706" y="1549222"/>
            <a:ext cx="3863014" cy="2108519"/>
            <a:chOff x="7231706" y="1549222"/>
            <a:chExt cx="3863014" cy="2108519"/>
          </a:xfrm>
        </p:grpSpPr>
        <p:pic>
          <p:nvPicPr>
            <p:cNvPr id="6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3FCCAE09-9BEE-46D0-8E56-58016B369B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99" r="52580" b="-1"/>
            <a:stretch/>
          </p:blipFill>
          <p:spPr bwMode="auto">
            <a:xfrm>
              <a:off x="7231706" y="2160630"/>
              <a:ext cx="626285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7B811B4E-AAF1-454D-8E85-CD94A78DF7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3"/>
            <a:stretch/>
          </p:blipFill>
          <p:spPr bwMode="auto">
            <a:xfrm>
              <a:off x="10445929" y="2160630"/>
              <a:ext cx="648791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05EB176-7A04-4691-A575-CE3986B30DBF}"/>
                    </a:ext>
                  </a:extLst>
                </p:cNvPr>
                <p:cNvSpPr txBox="1"/>
                <p:nvPr/>
              </p:nvSpPr>
              <p:spPr>
                <a:xfrm>
                  <a:off x="9132511" y="3288409"/>
                  <a:ext cx="35375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05EB176-7A04-4691-A575-CE3986B30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2511" y="3288409"/>
                  <a:ext cx="35375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6C1069A-6CC3-4079-840C-9EFDB315A5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3808"/>
            <a:stretch/>
          </p:blipFill>
          <p:spPr>
            <a:xfrm>
              <a:off x="8084525" y="1549222"/>
              <a:ext cx="2361404" cy="182002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F5678F0-46DE-4D72-A9AE-40C3B2B2BAE9}"/>
                    </a:ext>
                  </a:extLst>
                </p:cNvPr>
                <p:cNvSpPr txBox="1"/>
                <p:nvPr/>
              </p:nvSpPr>
              <p:spPr>
                <a:xfrm>
                  <a:off x="7854986" y="1572831"/>
                  <a:ext cx="37138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F5678F0-46DE-4D72-A9AE-40C3B2B2B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4986" y="1572831"/>
                  <a:ext cx="371384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557" r="-16667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015FA5-2F11-4C58-BFB0-D9B00EE3ACC4}"/>
              </a:ext>
            </a:extLst>
          </p:cNvPr>
          <p:cNvGrpSpPr/>
          <p:nvPr/>
        </p:nvGrpSpPr>
        <p:grpSpPr>
          <a:xfrm>
            <a:off x="7256185" y="3679619"/>
            <a:ext cx="3863014" cy="2472968"/>
            <a:chOff x="7256185" y="3679619"/>
            <a:chExt cx="3863014" cy="24729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B945B6-6A85-4CEB-B9A8-D2A2CA962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9970" b="3837"/>
            <a:stretch/>
          </p:blipFill>
          <p:spPr>
            <a:xfrm>
              <a:off x="8128684" y="4032481"/>
              <a:ext cx="2361404" cy="182002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8548AD2-7972-467A-814B-3DEAAA723D00}"/>
                    </a:ext>
                  </a:extLst>
                </p:cNvPr>
                <p:cNvSpPr txBox="1"/>
                <p:nvPr/>
              </p:nvSpPr>
              <p:spPr>
                <a:xfrm>
                  <a:off x="9265227" y="5783255"/>
                  <a:ext cx="35375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8548AD2-7972-467A-814B-3DEAAA723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5227" y="5783255"/>
                  <a:ext cx="35375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49A7FEB4-402A-4C9E-9F9F-9A4D3A05B1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99" r="52580" b="-1"/>
            <a:stretch/>
          </p:blipFill>
          <p:spPr bwMode="auto">
            <a:xfrm>
              <a:off x="7256185" y="4655112"/>
              <a:ext cx="626285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E570C711-67E1-4075-963B-AC3E51F5C3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3"/>
            <a:stretch/>
          </p:blipFill>
          <p:spPr bwMode="auto">
            <a:xfrm>
              <a:off x="10470408" y="4655112"/>
              <a:ext cx="648791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007D7F-0B73-4B64-992A-86092E2B58ED}"/>
                    </a:ext>
                  </a:extLst>
                </p:cNvPr>
                <p:cNvSpPr txBox="1"/>
                <p:nvPr/>
              </p:nvSpPr>
              <p:spPr>
                <a:xfrm>
                  <a:off x="7569327" y="3679619"/>
                  <a:ext cx="13458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007D7F-0B73-4B64-992A-86092E2B58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9327" y="3679619"/>
                  <a:ext cx="1345818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4804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as a “Soft”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Plot of 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600" dirty="0"/>
                  <a:t>Markers are random samples</a:t>
                </a:r>
              </a:p>
              <a:p>
                <a:r>
                  <a:rPr lang="en-US" sz="1800" dirty="0"/>
                  <a:t>Higher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:  </a:t>
                </a:r>
                <a:r>
                  <a:rPr lang="en-US" sz="1800" dirty="0" err="1"/>
                  <a:t>prob</a:t>
                </a:r>
                <a:r>
                  <a:rPr lang="en-US" sz="1800" dirty="0"/>
                  <a:t> transition becomes sharper</a:t>
                </a:r>
              </a:p>
              <a:p>
                <a:pPr lvl="1"/>
                <a:r>
                  <a:rPr lang="en-US" sz="1600" dirty="0"/>
                  <a:t>Fewer samples occur across boundary</a:t>
                </a:r>
              </a:p>
              <a:p>
                <a:r>
                  <a:rPr lang="en-US" sz="1800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800" dirty="0"/>
                  <a:t> logistic becomes “hard” rule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sz="1800" b="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  <a:blipFill>
                <a:blip r:embed="rId2"/>
                <a:stretch>
                  <a:fillRect l="-2914" t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649533"/>
            <a:ext cx="5236408" cy="337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6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838DA-2169-4D49-B840-05A4A43BD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vs. Soft Classification in 2D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AA5C4-A06A-41CA-938B-E8B23D598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87236"/>
            <a:ext cx="5116484" cy="408185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Hard decision:</a:t>
            </a:r>
          </a:p>
          <a:p>
            <a:pPr lvl="1"/>
            <a:r>
              <a:rPr lang="en-US" dirty="0"/>
              <a:t>Divides space into two half-space</a:t>
            </a:r>
          </a:p>
          <a:p>
            <a:pPr lvl="1"/>
            <a:r>
              <a:rPr lang="en-US" dirty="0"/>
              <a:t>One for each class label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Soft decision</a:t>
            </a:r>
          </a:p>
          <a:p>
            <a:pPr lvl="1"/>
            <a:r>
              <a:rPr lang="en-US" dirty="0"/>
              <a:t>Gradual transition for probability 0 to 1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83E81-2782-4C1A-B851-575409FA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51757-C77F-4212-B589-221993623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619" y="1638043"/>
            <a:ext cx="2881745" cy="436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02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easily extended to multiple classes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classes (e.g. digits, letters, spoken words, …)</a:t>
                </a:r>
              </a:p>
              <a:p>
                <a:r>
                  <a:rPr lang="en-US" dirty="0"/>
                  <a:t>Two parameters: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 Slope matrix and bias</a:t>
                </a:r>
              </a:p>
              <a:p>
                <a:r>
                  <a:rPr lang="en-US" dirty="0"/>
                  <a:t>Step 1:  Create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linear functions. </a:t>
                </a:r>
                <a:br>
                  <a:rPr lang="es-E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Called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scores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logits</a:t>
                </a:r>
              </a:p>
              <a:p>
                <a:r>
                  <a:rPr lang="en-US" b="0" dirty="0"/>
                  <a:t>Step 2:  Predict probabilities via </a:t>
                </a:r>
                <a:r>
                  <a:rPr lang="en-US" b="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softmax</a:t>
                </a:r>
                <a:r>
                  <a:rPr lang="en-U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3F34-ACD0-4600-B530-7C4B4ABD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C5833-7DC7-425A-BF42-31E8CB0A5C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Suppose:</a:t>
                </a:r>
              </a:p>
              <a:p>
                <a:pPr lvl="1"/>
                <a:r>
                  <a:rPr lang="en-US" dirty="0"/>
                  <a:t>Three class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∈{0,1,2}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logits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−1, 0, 2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0.36, 1, 7.36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probabilities: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0.36+1+7.36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≈0.042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0.36+1+7.36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114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7.36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0.36+1+7.36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844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C5833-7DC7-425A-BF42-31E8CB0A5C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33D9B-BAE3-4BB2-A1BC-E95388E3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966B52-8E18-4CC6-BBCB-F4251F858B3B}"/>
              </a:ext>
            </a:extLst>
          </p:cNvPr>
          <p:cNvGrpSpPr/>
          <p:nvPr/>
        </p:nvGrpSpPr>
        <p:grpSpPr>
          <a:xfrm>
            <a:off x="6440581" y="2451647"/>
            <a:ext cx="4642692" cy="3236408"/>
            <a:chOff x="6440581" y="2451647"/>
            <a:chExt cx="4642692" cy="323640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CEF6BB-044E-4866-9A99-35035E0C6CB6}"/>
                </a:ext>
              </a:extLst>
            </p:cNvPr>
            <p:cNvSpPr txBox="1"/>
            <p:nvPr/>
          </p:nvSpPr>
          <p:spPr>
            <a:xfrm>
              <a:off x="8488168" y="5318723"/>
              <a:ext cx="1157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 label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D67BDE-6643-40F0-9C7A-5BEA014E2911}"/>
                </a:ext>
              </a:extLst>
            </p:cNvPr>
            <p:cNvSpPr txBox="1"/>
            <p:nvPr/>
          </p:nvSpPr>
          <p:spPr>
            <a:xfrm rot="16200000">
              <a:off x="6000973" y="3715060"/>
              <a:ext cx="1248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 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E768D8-46EB-45AD-B2D8-E0C69B499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9913" y="2451647"/>
              <a:ext cx="4273360" cy="2867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155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Properties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soft-max </a:t>
                </a:r>
                <a:r>
                  <a:rPr lang="en-US" dirty="0"/>
                  <a:t>function: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outputs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 is like a PMF on the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for each component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property: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 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ℓ≠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Assigns highest probability to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largest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6B10D-A84D-4D15-A681-ABE709CC2A34}"/>
              </a:ext>
            </a:extLst>
          </p:cNvPr>
          <p:cNvSpPr txBox="1"/>
          <p:nvPr/>
        </p:nvSpPr>
        <p:spPr>
          <a:xfrm>
            <a:off x="9489932" y="4735679"/>
            <a:ext cx="13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label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826EA-F2EA-46D7-9C24-4292DCDD715C}"/>
              </a:ext>
            </a:extLst>
          </p:cNvPr>
          <p:cNvSpPr txBox="1"/>
          <p:nvPr/>
        </p:nvSpPr>
        <p:spPr>
          <a:xfrm rot="16200000">
            <a:off x="7265971" y="3217601"/>
            <a:ext cx="1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A5338C-5A58-4773-9F85-EEC4D1BF8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031" y="2393006"/>
            <a:ext cx="3491740" cy="23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6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Multi-Class Logistic Regression</a:t>
            </a:r>
            <a:br>
              <a:rPr lang="en-US" dirty="0"/>
            </a:br>
            <a:r>
              <a:rPr lang="en-US" dirty="0"/>
              <a:t>Decision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8332" y="1539277"/>
            <a:ext cx="5807348" cy="4329817"/>
          </a:xfrm>
        </p:spPr>
        <p:txBody>
          <a:bodyPr/>
          <a:lstStyle/>
          <a:p>
            <a:r>
              <a:rPr lang="en-US" dirty="0"/>
              <a:t>Each decision region defined by set of hyperplanes</a:t>
            </a:r>
          </a:p>
          <a:p>
            <a:r>
              <a:rPr lang="en-US" dirty="0"/>
              <a:t>Intersection of linear constraints</a:t>
            </a:r>
          </a:p>
          <a:p>
            <a:r>
              <a:rPr lang="en-US" dirty="0"/>
              <a:t>Sometimes called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polytope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7" y="1473230"/>
            <a:ext cx="4764204" cy="356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46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 in regression, logistic models can be applied to transform features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Step 1</a:t>
                </a:r>
                <a:r>
                  <a:rPr lang="en-US" dirty="0"/>
                  <a:t>:  Map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some transform features,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Step 2:  Linear weights: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Step 3:  Soft-max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 transforms:</a:t>
                </a:r>
              </a:p>
              <a:p>
                <a:pPr lvl="1"/>
                <a:r>
                  <a:rPr lang="en-US" dirty="0"/>
                  <a:t>Standard regression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original features, j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  <a:p>
                <a:pPr lvl="1"/>
                <a:r>
                  <a:rPr lang="en-US" dirty="0"/>
                  <a:t>Polynomial regression: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original feature,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  <a:blipFill>
                <a:blip r:embed="rId2"/>
                <a:stretch>
                  <a:fillRect l="-1259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44668" y="2072081"/>
            <a:ext cx="258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Additional transform step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690994" y="2256747"/>
            <a:ext cx="553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921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Transformed 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Enables richer class boundaries</a:t>
                </a:r>
              </a:p>
              <a:p>
                <a:r>
                  <a:rPr lang="en-US" dirty="0"/>
                  <a:t>Example: Fig B is not linearly separable</a:t>
                </a:r>
              </a:p>
              <a:p>
                <a:r>
                  <a:rPr lang="en-US" dirty="0"/>
                  <a:t>But, consider nonlinear features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Then can discriminate classes with linear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,0,0,1,1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Blue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  and Green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2" descr="Image result for linear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45" y="1669796"/>
            <a:ext cx="4710241" cy="19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8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4812-D339-4C98-BD68-600DC9DC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61DBF-DDAF-493B-8E2A-B09D7E1B2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0D06C-2716-4420-8B18-C9FE81E72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04" y="1670337"/>
            <a:ext cx="9125761" cy="38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71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98470" cy="43298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Fine needle aspiration of suspicious lumps</a:t>
            </a:r>
          </a:p>
          <a:p>
            <a:r>
              <a:rPr lang="en-US" dirty="0" err="1"/>
              <a:t>Cytopathologist</a:t>
            </a:r>
            <a:r>
              <a:rPr lang="en-US" dirty="0"/>
              <a:t> visually inspects cells </a:t>
            </a:r>
          </a:p>
          <a:p>
            <a:pPr lvl="1"/>
            <a:r>
              <a:rPr lang="en-US" dirty="0"/>
              <a:t>Sample is stained and viewed under microscope</a:t>
            </a:r>
          </a:p>
          <a:p>
            <a:r>
              <a:rPr lang="en-US" dirty="0"/>
              <a:t>Determines if cells are benign or malignant</a:t>
            </a:r>
          </a:p>
          <a:p>
            <a:pPr lvl="1"/>
            <a:r>
              <a:rPr lang="en-US" dirty="0"/>
              <a:t>Also provides grading if malignant </a:t>
            </a:r>
          </a:p>
          <a:p>
            <a:r>
              <a:rPr lang="en-US" dirty="0"/>
              <a:t>Uses many features:</a:t>
            </a:r>
          </a:p>
          <a:p>
            <a:pPr lvl="1"/>
            <a:r>
              <a:rPr lang="en-US" dirty="0"/>
              <a:t>Size and shape of cells, degree of mitosis, differentiation, …</a:t>
            </a:r>
          </a:p>
          <a:p>
            <a:r>
              <a:rPr lang="en-US" dirty="0"/>
              <a:t>Diagnosis is not exact</a:t>
            </a:r>
          </a:p>
          <a:p>
            <a:r>
              <a:rPr lang="en-US" dirty="0"/>
              <a:t>If uncertain, use a more comprehensive biopsy</a:t>
            </a:r>
          </a:p>
          <a:p>
            <a:pPr lvl="1"/>
            <a:r>
              <a:rPr lang="en-US" dirty="0"/>
              <a:t>Additional cost and time</a:t>
            </a:r>
          </a:p>
          <a:p>
            <a:pPr lvl="1"/>
            <a:r>
              <a:rPr lang="en-US" dirty="0"/>
              <a:t>Stress to patient</a:t>
            </a:r>
          </a:p>
          <a:p>
            <a:r>
              <a:rPr lang="en-US" dirty="0"/>
              <a:t>Can machine learning provide better rules?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8053518" y="4999839"/>
            <a:ext cx="3444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Grades of carcinoma cells</a:t>
            </a:r>
          </a:p>
          <a:p>
            <a:r>
              <a:rPr lang="en-US" sz="1400" dirty="0"/>
              <a:t>http://breast-cancer.ca/5a-types/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518" y="1636267"/>
            <a:ext cx="3028950" cy="15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A450E-3423-9344-8640-BE0DDABA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894" y="3460195"/>
            <a:ext cx="4241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4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74098" y="2806563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19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Logistic Model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general three part logistic model:  </a:t>
                </a:r>
              </a:p>
              <a:p>
                <a:pPr lvl="1"/>
                <a:r>
                  <a:rPr lang="en-US" dirty="0"/>
                  <a:t>Transform to features: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weights: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  </a:t>
                </a:r>
              </a:p>
              <a:p>
                <a:pPr lvl="1"/>
                <a:r>
                  <a:rPr lang="en-US" dirty="0" err="1"/>
                  <a:t>Softmax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represents unknown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model parameters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Learning problem</a:t>
                </a:r>
                <a:r>
                  <a:rPr lang="en-US" dirty="0"/>
                  <a:t>:  </a:t>
                </a:r>
              </a:p>
              <a:p>
                <a:pPr lvl="1"/>
                <a:r>
                  <a:rPr lang="en-US" dirty="0"/>
                  <a:t>Given training data,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Learn weight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loss function to minimize?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221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Represent training data in vector form: </a:t>
                </a:r>
              </a:p>
              <a:p>
                <a:pPr lvl="1"/>
                <a:r>
                  <a:rPr lang="en-US" dirty="0"/>
                  <a:t>Data matrix: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Class label vector: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One component for each training sample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Likelihood function</a:t>
                </a:r>
                <a:r>
                  <a:rPr lang="en-US" dirty="0"/>
                  <a:t>: 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Likelihood (i.e. probability) of class labels given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weights</a:t>
                </a:r>
              </a:p>
              <a:p>
                <a:pPr lvl="1"/>
                <a:r>
                  <a:rPr lang="en-US" dirty="0"/>
                  <a:t>Function of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 and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93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and </a:t>
            </a:r>
            <a:r>
              <a:rPr lang="en-US" dirty="0" err="1"/>
              <a:t>Argmin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Minimum value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-axis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minimum</a:t>
                </a:r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-axis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Similarly, define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Arc 4"/>
          <p:cNvSpPr/>
          <p:nvPr/>
        </p:nvSpPr>
        <p:spPr>
          <a:xfrm>
            <a:off x="8047672" y="-135499"/>
            <a:ext cx="2041654" cy="3556932"/>
          </a:xfrm>
          <a:prstGeom prst="arc">
            <a:avLst>
              <a:gd name="adj1" fmla="val 2869631"/>
              <a:gd name="adj2" fmla="val 8033470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E89E4-EF69-904D-AD7B-E2C650026F9C}"/>
              </a:ext>
            </a:extLst>
          </p:cNvPr>
          <p:cNvGrpSpPr/>
          <p:nvPr/>
        </p:nvGrpSpPr>
        <p:grpSpPr>
          <a:xfrm>
            <a:off x="6516468" y="1788783"/>
            <a:ext cx="3776824" cy="3576052"/>
            <a:chOff x="6516468" y="1788783"/>
            <a:chExt cx="3776824" cy="35760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>
              <a:off x="7843706" y="4149359"/>
              <a:ext cx="24495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068499" y="3421433"/>
              <a:ext cx="0" cy="93245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917656" y="439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90548" y="4383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8514186" y="2432429"/>
              <a:ext cx="18176" cy="19780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8073432" y="3421433"/>
              <a:ext cx="114591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06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training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Likelihood function: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Maximum likelihood estimation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Finds parameters for which observations are most likely</a:t>
                </a:r>
              </a:p>
              <a:p>
                <a:pPr lvl="1"/>
                <a:r>
                  <a:rPr lang="en-US" dirty="0"/>
                  <a:t>Very general method in estimation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646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independent, depending only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Then, likelihood factors: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negative log likelihood</a:t>
                </a:r>
                <a:r>
                  <a:rPr lang="en-US" dirty="0"/>
                  <a:t>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Maximum likelihood estimator can be re-written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07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24A3F-7722-450B-82CD-E3DA73FF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Loss Function for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Negative log likelihood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Therefore,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Hence,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function = binary cross entropy: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1696" b="-29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C3FA7-929A-426A-9448-CB013D59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51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One-Hot Log Likelihood for Multi-Class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find MLE, we re-write the negative log likelihood</a:t>
                </a:r>
              </a:p>
              <a:p>
                <a:r>
                  <a:rPr lang="en-US" dirty="0"/>
                  <a:t>Define the “one-hot” vector: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Hence, negative log likelihood is (proof on board):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Sometimes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cross-entropy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9591" b="-10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3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minimize take partial derivatives: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Define transform matrix: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Hence,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Estimated class probabilities: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Gradient components are (proof on board):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unknowns</a:t>
                </a:r>
              </a:p>
              <a:p>
                <a:r>
                  <a:rPr lang="en-US" dirty="0"/>
                  <a:t>Unfortunately, no closed-form solution to these equations </a:t>
                </a:r>
              </a:p>
              <a:p>
                <a:pPr lvl="1"/>
                <a:r>
                  <a:rPr lang="en-US" dirty="0"/>
                  <a:t>Nonlinear 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 on terms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85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We saw that we can find minima by setting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unknowns.  </a:t>
                </a:r>
              </a:p>
              <a:p>
                <a:pPr lvl="1"/>
                <a:r>
                  <a:rPr lang="en-US" dirty="0"/>
                  <a:t>May not have closed-form solution</a:t>
                </a:r>
              </a:p>
              <a:p>
                <a:endParaRPr lang="en-US" dirty="0"/>
              </a:p>
              <a:p>
                <a:r>
                  <a:rPr lang="en-US" dirty="0"/>
                  <a:t>Numerical methods:  Finds a sequence of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 some conditions, it converges to some other “good” minima</a:t>
                </a:r>
              </a:p>
              <a:p>
                <a:pPr lvl="1"/>
                <a:r>
                  <a:rPr lang="en-US" dirty="0"/>
                  <a:t>Run on a computer program, like python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Next lecture:  Will discuss numerical methods to perform optimization</a:t>
                </a:r>
              </a:p>
              <a:p>
                <a:r>
                  <a:rPr lang="en-US" dirty="0"/>
                  <a:t>This lecture:  Use built-in python routine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349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795559" cy="4329817"/>
          </a:xfrm>
        </p:spPr>
        <p:txBody>
          <a:bodyPr/>
          <a:lstStyle/>
          <a:p>
            <a:r>
              <a:rPr lang="en-US" dirty="0"/>
              <a:t>Univ. Wisconsin study, 1994</a:t>
            </a:r>
          </a:p>
          <a:p>
            <a:r>
              <a:rPr lang="en-US" dirty="0"/>
              <a:t>569 samples</a:t>
            </a:r>
          </a:p>
          <a:p>
            <a:r>
              <a:rPr lang="en-US" dirty="0"/>
              <a:t>10 visual features for each sample</a:t>
            </a:r>
          </a:p>
          <a:p>
            <a:r>
              <a:rPr lang="en-US" dirty="0"/>
              <a:t>Ground truth determined by biopsy</a:t>
            </a:r>
          </a:p>
          <a:p>
            <a:endParaRPr lang="en-US" dirty="0"/>
          </a:p>
          <a:p>
            <a:r>
              <a:rPr lang="en-US" dirty="0"/>
              <a:t>First publication:  O.L. </a:t>
            </a:r>
            <a:r>
              <a:rPr lang="en-US" dirty="0" err="1"/>
              <a:t>Mangasarian</a:t>
            </a:r>
            <a:r>
              <a:rPr lang="en-US" dirty="0"/>
              <a:t>, W.N. Street and W.H. </a:t>
            </a:r>
            <a:r>
              <a:rPr lang="en-US" dirty="0" err="1"/>
              <a:t>Wolberg</a:t>
            </a:r>
            <a:r>
              <a:rPr lang="en-US" dirty="0"/>
              <a:t>. Breast cancer diagnosis and prognosis via linear programming. Operations Research, 43(4), pages 570-577, July-August 1995.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306" y="3392527"/>
            <a:ext cx="3990975" cy="2838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39" y="806708"/>
            <a:ext cx="5800444" cy="25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029" y="4090806"/>
            <a:ext cx="5457160" cy="1899915"/>
          </a:xfrm>
        </p:spPr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uses very efficient numerical optimization.</a:t>
            </a:r>
          </a:p>
          <a:p>
            <a:r>
              <a:rPr lang="en-US" dirty="0"/>
              <a:t>Mostly internal to user</a:t>
            </a:r>
          </a:p>
          <a:p>
            <a:pPr lvl="1"/>
            <a:r>
              <a:rPr lang="en-US" dirty="0"/>
              <a:t>Don’t need to compute gradients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55387"/>
            <a:ext cx="5857875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45" y="3293725"/>
            <a:ext cx="4000500" cy="466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34" y="3731888"/>
            <a:ext cx="154305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962" y="1612306"/>
            <a:ext cx="4488137" cy="3342946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>
            <a:off x="9018165" y="2567031"/>
            <a:ext cx="528507" cy="23153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684245" y="351869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B89C5D-3C89-C244-91A6-84ABA420F9B8}"/>
              </a:ext>
            </a:extLst>
          </p:cNvPr>
          <p:cNvSpPr/>
          <p:nvPr/>
        </p:nvSpPr>
        <p:spPr>
          <a:xfrm>
            <a:off x="1097279" y="5390938"/>
            <a:ext cx="10301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/stable/modules/</a:t>
            </a:r>
            <a:r>
              <a:rPr lang="en-US" dirty="0" err="1"/>
              <a:t>linear_model.html#logistic-regression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067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86326" y="327023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108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types of errors:</a:t>
                </a:r>
              </a:p>
              <a:p>
                <a:pPr lvl="1"/>
                <a:r>
                  <a:rPr lang="en-US" dirty="0"/>
                  <a:t>Type I error (False positive / false alarm):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Type II error (False negative / missed detection):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Implication of these errors may be different</a:t>
                </a:r>
              </a:p>
              <a:p>
                <a:pPr lvl="1"/>
                <a:r>
                  <a:rPr lang="en-US" dirty="0"/>
                  <a:t>Think of breast cancer diagnosis</a:t>
                </a:r>
              </a:p>
              <a:p>
                <a:r>
                  <a:rPr lang="en-US" dirty="0"/>
                  <a:t>Accuracy of classifier can be measured by: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Accuracy=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(percentage of correct classification)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1026" name="Picture 2" descr="Image result for true positive r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3271489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128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From previous slide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=sensitivity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=1-specificity</a:t>
                </a:r>
              </a:p>
              <a:p>
                <a:r>
                  <a:rPr lang="en-US" dirty="0"/>
                  <a:t>Machine learning often uses (positive=items of interests in retrieval applications)</a:t>
                </a:r>
              </a:p>
              <a:p>
                <a:pPr lvl="1"/>
                <a:r>
                  <a:rPr lang="en-US" dirty="0"/>
                  <a:t>Recall = Sensitivity =TP/(TP+FN) (How many positives are detected among all positive?)</a:t>
                </a:r>
              </a:p>
              <a:p>
                <a:pPr lvl="1"/>
                <a:r>
                  <a:rPr lang="en-US" dirty="0"/>
                  <a:t>Precision =TP/(TP+FP) (How many detected positive is actually positive?)</a:t>
                </a:r>
              </a:p>
              <a:p>
                <a:pPr lvl="1"/>
                <a:r>
                  <a:rPr lang="en-US" dirty="0"/>
                  <a:t>F1-score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)/2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𝐹𝑃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Accuracy=(TP+TF)/(TP+FP+TN+FN) (percentage of correct classification)</a:t>
                </a:r>
              </a:p>
              <a:p>
                <a:r>
                  <a:rPr lang="en-US" dirty="0"/>
                  <a:t>Medical tests:</a:t>
                </a:r>
              </a:p>
              <a:p>
                <a:pPr lvl="1"/>
                <a:r>
                  <a:rPr lang="en-US" dirty="0"/>
                  <a:t>Sensitivity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Specificity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</m:oMath>
                </a14:m>
                <a:r>
                  <a:rPr lang="en-US" dirty="0"/>
                  <a:t> =True negative rate</a:t>
                </a:r>
              </a:p>
              <a:p>
                <a:pPr lvl="1"/>
                <a:r>
                  <a:rPr lang="en-US" dirty="0"/>
                  <a:t>Need a good tradeoff between sensitivity and specificity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2" descr="Image result for true positive rate">
            <a:extLst>
              <a:ext uri="{FF2B5EF4-FFF2-40B4-BE49-F238E27FC236}">
                <a16:creationId xmlns:a16="http://schemas.microsoft.com/office/drawing/2014/main" id="{AF299E03-C582-AD4E-B402-86A6DCE9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155" y="1326814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1903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640790" cy="4329817"/>
          </a:xfrm>
        </p:spPr>
        <p:txBody>
          <a:bodyPr/>
          <a:lstStyle/>
          <a:p>
            <a:r>
              <a:rPr lang="en-US" dirty="0"/>
              <a:t>Measure accuracy on test data </a:t>
            </a:r>
          </a:p>
          <a:p>
            <a:r>
              <a:rPr lang="en-US" dirty="0"/>
              <a:t>Use 4-fold cross-validation</a:t>
            </a:r>
          </a:p>
          <a:p>
            <a:r>
              <a:rPr lang="en-US" dirty="0" err="1"/>
              <a:t>Sklearn</a:t>
            </a:r>
            <a:r>
              <a:rPr lang="en-US" dirty="0"/>
              <a:t> has built-in functions for CV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479" y="352490"/>
            <a:ext cx="5392548" cy="5241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704185"/>
            <a:ext cx="3433621" cy="16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971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8FBB-0341-4A40-B9D8-1BB6144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6E5F-6B03-DE4E-93FD-951EE78A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binary classification with cross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31E4-CAE2-3C4F-BEBF-2C90199E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41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8A8A-97AE-4159-88BF-BD1E5CE0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Decisions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classifier outputs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</a:t>
                </a:r>
                <a:r>
                  <a:rPr lang="en-US" dirty="0"/>
                  <a:t> label: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r>
                  <a:rPr lang="en-US" dirty="0"/>
                  <a:t>Can obtain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label </a:t>
                </a:r>
                <a:r>
                  <a:rPr lang="en-US" dirty="0"/>
                  <a:t>by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thresholding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Threshold</a:t>
                </a:r>
              </a:p>
              <a:p>
                <a:r>
                  <a:rPr lang="en-US" dirty="0"/>
                  <a:t>How to set threshold?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Minimizes overall error rate </a:t>
                </a:r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Decreases false positives, but also reduces sensitivity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Increases sensitivity, but also increases false positive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4CEA5-6F01-44A8-A9E0-ACE6BD30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499D-4540-0A40-B504-20CDCAF15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621" y="1681826"/>
            <a:ext cx="3488981" cy="24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49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02E3-0294-4ADF-975B-D69D50F3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17B6-0D52-4CE8-AE21-11A7034B1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Varying threshold obtains a set of classifier</a:t>
            </a:r>
          </a:p>
          <a:p>
            <a:r>
              <a:rPr lang="en-US" dirty="0"/>
              <a:t>Trades off FPR (1-specificity) and TPR (sensitivity)</a:t>
            </a:r>
          </a:p>
          <a:p>
            <a:r>
              <a:rPr lang="en-US" dirty="0"/>
              <a:t>Can visualize with ROC curve</a:t>
            </a:r>
          </a:p>
          <a:p>
            <a:pPr lvl="1"/>
            <a:r>
              <a:rPr lang="en-US" dirty="0"/>
              <a:t>Receiver operating curve</a:t>
            </a:r>
          </a:p>
          <a:p>
            <a:pPr lvl="1"/>
            <a:r>
              <a:rPr lang="en-US" dirty="0"/>
              <a:t>Term from digital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577FD-1148-454D-8E69-C6E5B4647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7F5D-8274-F849-9BED-B40FD983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042" y="528622"/>
            <a:ext cx="3702050" cy="248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4D940-AC94-6947-A16E-C3256C8D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76" y="3178117"/>
            <a:ext cx="3488981" cy="2481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B4137C-7831-9B48-8F5B-E7369D6B8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704185"/>
            <a:ext cx="60198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85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A7D8-410D-034F-9C7F-E7206D1B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Under the Curve (AUC)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40CB-B560-1343-9228-9C90ADA0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5667202" cy="4229986"/>
          </a:xfrm>
        </p:spPr>
        <p:txBody>
          <a:bodyPr/>
          <a:lstStyle/>
          <a:p>
            <a:r>
              <a:rPr lang="en-US" dirty="0"/>
              <a:t>As one may choose a particular threshold based on the desired trade-off between the TPR and FPR, it may not be appropriate to evaluate the performance of a classifier for a fixed threshold.</a:t>
            </a:r>
          </a:p>
          <a:p>
            <a:r>
              <a:rPr lang="en-US" dirty="0"/>
              <a:t>AUC is a measure of goodness for a classifier that is independent of the threshold. </a:t>
            </a:r>
          </a:p>
          <a:p>
            <a:r>
              <a:rPr lang="en-US" dirty="0"/>
              <a:t>A method with a higher AUC means that under the same FPR, it has higher PPR.</a:t>
            </a:r>
          </a:p>
          <a:p>
            <a:r>
              <a:rPr lang="en-US" dirty="0"/>
              <a:t>What is the highest AUC?</a:t>
            </a:r>
          </a:p>
          <a:p>
            <a:r>
              <a:rPr lang="en-US" dirty="0"/>
              <a:t>Should report average AUC over cross validation folds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3811D-D479-E748-906B-55FEC6EF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A1A3B-8680-864E-B86E-64A4EB41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705" y="4829463"/>
            <a:ext cx="43307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78D3C-04C4-884F-A22B-853949E8B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14" y="1723577"/>
            <a:ext cx="3702050" cy="248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89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8FBB-0341-4A40-B9D8-1BB6144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6E5F-6B03-DE4E-93FD-951EE78A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binary classification evaluation using ROC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31E4-CAE2-3C4F-BEBF-2C90199E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38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B781-3109-4425-8B57-658FD86D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F8890-E744-4700-98D1-DD34ADF6B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9815785" cy="4329817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https://github.com/sdrangan/introml/blob/master/logistic/breast_cancer.ipynb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AB11E-9CD2-495F-9EB6-D025228C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62277-3D51-4659-B2E8-48E4EF40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892" y="2079302"/>
            <a:ext cx="6270801" cy="43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3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9049-2C1A-4441-A8DE-D51C28F3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Classification in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options</a:t>
                </a:r>
              </a:p>
              <a:p>
                <a:r>
                  <a:rPr lang="en-US" dirty="0"/>
                  <a:t>One vs Rest (OVR)</a:t>
                </a:r>
              </a:p>
              <a:p>
                <a:pPr lvl="1"/>
                <a:r>
                  <a:rPr lang="en-US" dirty="0"/>
                  <a:t>Solve a binary classification problem for each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train on modified binary labels (indicates if sample is in class or not)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based on classifier that yields highest score</a:t>
                </a:r>
              </a:p>
              <a:p>
                <a:r>
                  <a:rPr lang="en-US" dirty="0"/>
                  <a:t>Multinomial</a:t>
                </a:r>
              </a:p>
              <a:p>
                <a:pPr lvl="1"/>
                <a:r>
                  <a:rPr lang="en-US" dirty="0"/>
                  <a:t>Directly solve weights for all classes using the multi-class cross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641C1-A3A5-7A45-8B43-BCE6DC9A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78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E9AE-CAC4-EA49-8630-0C9CA834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Metrics for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confusion matrix  </a:t>
                </a:r>
              </a:p>
              <a:p>
                <a:r>
                  <a:rPr lang="en-US" dirty="0"/>
                  <a:t>Should normalize the matrix:</a:t>
                </a:r>
              </a:p>
              <a:p>
                <a:pPr lvl="1"/>
                <a:r>
                  <a:rPr lang="en-US" dirty="0"/>
                  <a:t>Sum over each row =1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compute accuracy:</a:t>
                </a:r>
              </a:p>
              <a:p>
                <a:pPr lvl="1"/>
                <a:r>
                  <a:rPr lang="en-US" dirty="0"/>
                  <a:t>Per class:  This is the diagonal entry</a:t>
                </a:r>
              </a:p>
              <a:p>
                <a:pPr lvl="1"/>
                <a:r>
                  <a:rPr lang="en-US" dirty="0"/>
                  <a:t>Average:  The average of the diagonal entries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  <a:blipFill>
                <a:blip r:embed="rId2"/>
                <a:stretch>
                  <a:fillRect l="-2794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E561A-B0FE-9D40-B8D5-5F82C0DE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650711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Pred</a:t>
                          </a:r>
                          <a:r>
                            <a:rPr lang="en-US" sz="1400" dirty="0"/>
                            <a:t>--&gt;</a:t>
                          </a:r>
                        </a:p>
                        <a:p>
                          <a:endParaRPr lang="en-US" sz="1400" dirty="0"/>
                        </a:p>
                        <a:p>
                          <a:r>
                            <a:rPr lang="en-US" sz="1400" dirty="0"/>
                            <a:t>Real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5172" r="-404839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12010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CAD0-340A-3F41-9287-9B0881AB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LASSO Regularization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to linear regression, we can use LASSO regularization with logistic regression</a:t>
                </a:r>
              </a:p>
              <a:p>
                <a:pPr lvl="1"/>
                <a:r>
                  <a:rPr lang="en-US" dirty="0"/>
                  <a:t>Forces the weighting coefficients to be sparse. </a:t>
                </a:r>
              </a:p>
              <a:p>
                <a:r>
                  <a:rPr lang="en-US" dirty="0"/>
                  <a:t>Add L1 penalty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regularization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should be chosen via cross validation as before</a:t>
                </a:r>
              </a:p>
              <a:p>
                <a:r>
                  <a:rPr lang="en-US" dirty="0" err="1"/>
                  <a:t>Sklearn</a:t>
                </a:r>
                <a:r>
                  <a:rPr lang="en-US" dirty="0"/>
                  <a:t> implementation: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Default use l2 penalty, to reduce the magnitude of weights</a:t>
                </a:r>
              </a:p>
              <a:p>
                <a:r>
                  <a:rPr lang="en-US" dirty="0"/>
                  <a:t>C is the inverse of regularization strength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); must be a positive float. </a:t>
                </a:r>
              </a:p>
              <a:p>
                <a:pPr lvl="1"/>
                <a:r>
                  <a:rPr lang="en-US" dirty="0"/>
                  <a:t>Should use a large C is you do not want to apply regularization</a:t>
                </a:r>
              </a:p>
              <a:p>
                <a:r>
                  <a:rPr lang="en-US" dirty="0"/>
                  <a:t>Go through the LASSO part of the demo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13DFA-E813-494A-8F94-C5737B63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1C38E-ED55-4F39-9406-429F221B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89" y="3244283"/>
            <a:ext cx="6824254" cy="6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506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7CB8-64C7-B349-BA3C-466897DA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C4651-392E-4D43-9EEA-6648E4F20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though the last part with LASSO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CBB01-0FD0-DE44-86B0-374658BB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969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Understand the idea of using the 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classification: precision, recall, accuracy</a:t>
            </a:r>
          </a:p>
          <a:p>
            <a:r>
              <a:rPr lang="en-US" dirty="0"/>
              <a:t>Adjust threshold of classifiers for trading off types of classification errors.  Draw a ROC curve and determine AUC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57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03" y="1456634"/>
            <a:ext cx="3512634" cy="4329817"/>
          </a:xfrm>
        </p:spPr>
        <p:txBody>
          <a:bodyPr/>
          <a:lstStyle/>
          <a:p>
            <a:r>
              <a:rPr lang="en-US" dirty="0"/>
              <a:t>Follow standard pandas routine</a:t>
            </a:r>
          </a:p>
          <a:p>
            <a:r>
              <a:rPr lang="en-US" dirty="0"/>
              <a:t>All code in Lect06_Demo.ipynb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36442"/>
            <a:ext cx="61055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6469" y="4215558"/>
            <a:ext cx="2317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= 2 =&gt; benign</a:t>
            </a:r>
          </a:p>
          <a:p>
            <a:r>
              <a:rPr lang="en-US" dirty="0"/>
              <a:t>Class = 4 =&gt; malignant 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6939654" y="4492701"/>
            <a:ext cx="313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278459" y="2286000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9" idx="6"/>
          </p:cNvCxnSpPr>
          <p:nvPr/>
        </p:nvCxnSpPr>
        <p:spPr>
          <a:xfrm flipH="1" flipV="1">
            <a:off x="4315522" y="2492298"/>
            <a:ext cx="3356517" cy="44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538498" y="2417025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463538" y="2741987"/>
            <a:ext cx="5208501" cy="29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94702" y="2829620"/>
            <a:ext cx="23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Drops missing samples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FC90D-2329-6447-8086-31AF102C9A21}"/>
              </a:ext>
            </a:extLst>
          </p:cNvPr>
          <p:cNvSpPr/>
          <p:nvPr/>
        </p:nvSpPr>
        <p:spPr>
          <a:xfrm>
            <a:off x="801482" y="5264173"/>
            <a:ext cx="11814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following for explanation of attributes</a:t>
            </a:r>
          </a:p>
          <a:p>
            <a:r>
              <a:rPr lang="en-US" dirty="0"/>
              <a:t>https://</a:t>
            </a:r>
            <a:r>
              <a:rPr lang="en-US" dirty="0" err="1"/>
              <a:t>archive.ics.uci.edu</a:t>
            </a:r>
            <a:r>
              <a:rPr lang="en-US" dirty="0"/>
              <a:t>/ml/machine-learning-databases/breast-cancer-</a:t>
            </a:r>
            <a:r>
              <a:rPr lang="en-US" dirty="0" err="1"/>
              <a:t>wisconsin</a:t>
            </a:r>
            <a:r>
              <a:rPr lang="en-US" dirty="0"/>
              <a:t>/breast-cancer-</a:t>
            </a:r>
            <a:r>
              <a:rPr lang="en-US" dirty="0" err="1"/>
              <a:t>wisconsin.names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4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Scatter plot of points from each class</a:t>
            </a:r>
          </a:p>
          <a:p>
            <a:r>
              <a:rPr lang="en-US" dirty="0"/>
              <a:t>Plot not informative</a:t>
            </a:r>
          </a:p>
          <a:p>
            <a:pPr lvl="1"/>
            <a:r>
              <a:rPr lang="en-US" dirty="0"/>
              <a:t>Many points overlap</a:t>
            </a:r>
          </a:p>
          <a:p>
            <a:pPr lvl="1"/>
            <a:r>
              <a:rPr lang="en-US" dirty="0"/>
              <a:t>Relative frequency at each point not visible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1" y="1811792"/>
            <a:ext cx="537210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51" y="2860358"/>
            <a:ext cx="5338493" cy="30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7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Make circle size proportional to count</a:t>
            </a:r>
          </a:p>
          <a:p>
            <a:r>
              <a:rPr lang="en-US" dirty="0"/>
              <a:t>Many gymnastics to make this plot in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21" y="1853967"/>
            <a:ext cx="4989338" cy="3536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301" y="2326084"/>
            <a:ext cx="55340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646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2387</TotalTime>
  <Words>3744</Words>
  <Application>Microsoft Office PowerPoint</Application>
  <PresentationFormat>Widescreen</PresentationFormat>
  <Paragraphs>671</Paragraphs>
  <Slides>64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Cambria Math</vt:lpstr>
      <vt:lpstr>Wingdings</vt:lpstr>
      <vt:lpstr>Retrospect</vt:lpstr>
      <vt:lpstr>Unit 6  Linear Classification &amp; Logistic Regression</vt:lpstr>
      <vt:lpstr>Learning Objectives</vt:lpstr>
      <vt:lpstr>Outline </vt:lpstr>
      <vt:lpstr>Diagnosing Breast Cancer</vt:lpstr>
      <vt:lpstr>Data</vt:lpstr>
      <vt:lpstr>Demo on Github</vt:lpstr>
      <vt:lpstr>Loading The Data</vt:lpstr>
      <vt:lpstr>Visualizing the Data</vt:lpstr>
      <vt:lpstr>Improving the Plot</vt:lpstr>
      <vt:lpstr>In-Class Exercise</vt:lpstr>
      <vt:lpstr>A Possible Classification Rule</vt:lpstr>
      <vt:lpstr>Mangasarian’s Original Paper</vt:lpstr>
      <vt:lpstr>Outline </vt:lpstr>
      <vt:lpstr>Classification</vt:lpstr>
      <vt:lpstr>Linear Classifier</vt:lpstr>
      <vt:lpstr>Breast Cancer Example</vt:lpstr>
      <vt:lpstr>Breast Cancer Example</vt:lpstr>
      <vt:lpstr>Using Linear Regression on Two Features</vt:lpstr>
      <vt:lpstr>Using linear classifier on all features</vt:lpstr>
      <vt:lpstr>Go through the demo</vt:lpstr>
      <vt:lpstr>Linear vs. Non-Linear</vt:lpstr>
      <vt:lpstr>Perfect Linear Separability</vt:lpstr>
      <vt:lpstr>Most Data not Perfectly Separable</vt:lpstr>
      <vt:lpstr>Non-Uniqueness</vt:lpstr>
      <vt:lpstr>Sample Problem</vt:lpstr>
      <vt:lpstr>Solution</vt:lpstr>
      <vt:lpstr>Outline </vt:lpstr>
      <vt:lpstr>Hard vs. Soft Decision Classifiers</vt:lpstr>
      <vt:lpstr>Why Use Soft Decision Classifiers?</vt:lpstr>
      <vt:lpstr>Logistic Model for Binary Classification</vt:lpstr>
      <vt:lpstr>Logistic Model as a “Soft” Classifier</vt:lpstr>
      <vt:lpstr>Hard vs. Soft Classification in 2D</vt:lpstr>
      <vt:lpstr>Multi-Class Logistic Regression</vt:lpstr>
      <vt:lpstr>Softmax Example</vt:lpstr>
      <vt:lpstr>Softmax Properties</vt:lpstr>
      <vt:lpstr>Multi-Class Logistic Regression Decision Regions</vt:lpstr>
      <vt:lpstr>Transform Linear Models</vt:lpstr>
      <vt:lpstr>Using Transformed Features</vt:lpstr>
      <vt:lpstr>In-Class Exercise</vt:lpstr>
      <vt:lpstr>Outline </vt:lpstr>
      <vt:lpstr>Learning the Logistic Model Parameters</vt:lpstr>
      <vt:lpstr>Likelihood Function</vt:lpstr>
      <vt:lpstr>Min and Argmin</vt:lpstr>
      <vt:lpstr>Maximum Likelihood Estimation</vt:lpstr>
      <vt:lpstr>Log Likelihood</vt:lpstr>
      <vt:lpstr>Logistic Loss Function for binary classification</vt:lpstr>
      <vt:lpstr>One-Hot Log Likelihood for Multi-Class Classification</vt:lpstr>
      <vt:lpstr>Gradient Calculations</vt:lpstr>
      <vt:lpstr>Numerical Optimization</vt:lpstr>
      <vt:lpstr>Logistic Regression in Python</vt:lpstr>
      <vt:lpstr>Outline </vt:lpstr>
      <vt:lpstr>Errors in Binary Classification</vt:lpstr>
      <vt:lpstr>Many Other Metrics</vt:lpstr>
      <vt:lpstr>Breast Cancer</vt:lpstr>
      <vt:lpstr>Go through the demo</vt:lpstr>
      <vt:lpstr>Hard Decisions</vt:lpstr>
      <vt:lpstr>ROC Curve</vt:lpstr>
      <vt:lpstr>Area Under the Curve (AUC)</vt:lpstr>
      <vt:lpstr>Go through the demo</vt:lpstr>
      <vt:lpstr>Multi-Class Classification in Python</vt:lpstr>
      <vt:lpstr>Metrics for Multiclass Classification</vt:lpstr>
      <vt:lpstr>LASSO Regularization for Logistic Regression</vt:lpstr>
      <vt:lpstr>Go through the demo</vt:lpstr>
      <vt:lpstr>What You Should Know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549</cp:revision>
  <cp:lastPrinted>2018-02-26T02:45:01Z</cp:lastPrinted>
  <dcterms:created xsi:type="dcterms:W3CDTF">2015-03-22T11:15:32Z</dcterms:created>
  <dcterms:modified xsi:type="dcterms:W3CDTF">2020-09-21T22:48:35Z</dcterms:modified>
</cp:coreProperties>
</file>